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colors4.xml" ContentType="application/vnd.ms-office.chartcolorstyle+xml"/>
  <Override PartName="/ppt/charts/style5.xml" ContentType="application/vnd.ms-office.chartstyle+xml"/>
  <Override PartName="/ppt/theme/themeOverride4.xml" ContentType="application/vnd.openxmlformats-officedocument.themeOverride+xml"/>
  <Override PartName="/ppt/charts/colors5.xml" ContentType="application/vnd.ms-office.chartcolorstyle+xml"/>
  <Override PartName="/ppt/theme/themeOverride5.xml" ContentType="application/vnd.openxmlformats-officedocument.themeOverride+xml"/>
  <Override PartName="/ppt/charts/style4.xml" ContentType="application/vnd.ms-office.chart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5.xml" ContentType="application/vnd.openxmlformats-officedocument.drawingml.char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331" r:id="rId3"/>
    <p:sldId id="284" r:id="rId4"/>
    <p:sldId id="361" r:id="rId5"/>
    <p:sldId id="337" r:id="rId6"/>
    <p:sldId id="338" r:id="rId7"/>
    <p:sldId id="362" r:id="rId8"/>
    <p:sldId id="364" r:id="rId9"/>
    <p:sldId id="363" r:id="rId10"/>
    <p:sldId id="347" r:id="rId11"/>
    <p:sldId id="348" r:id="rId12"/>
    <p:sldId id="352" r:id="rId13"/>
    <p:sldId id="357" r:id="rId14"/>
    <p:sldId id="358" r:id="rId15"/>
    <p:sldId id="353" r:id="rId16"/>
    <p:sldId id="359" r:id="rId17"/>
    <p:sldId id="351" r:id="rId18"/>
    <p:sldId id="365" r:id="rId19"/>
    <p:sldId id="366" r:id="rId20"/>
  </p:sldIdLst>
  <p:sldSz cx="12192000" cy="6858000"/>
  <p:notesSz cx="6797675" cy="99266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99" autoAdjust="0"/>
    <p:restoredTop sz="94660"/>
  </p:normalViewPr>
  <p:slideViewPr>
    <p:cSldViewPr snapToGrid="0">
      <p:cViewPr varScale="1">
        <p:scale>
          <a:sx n="111" d="100"/>
          <a:sy n="111" d="100"/>
        </p:scale>
        <p:origin x="58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318-4DD1-8776-82D41E52375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318-4DD1-8776-82D41E52375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318-4DD1-8776-82D41E52375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318-4DD1-8776-82D41E523754}"/>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F318-4DD1-8776-82D41E523754}"/>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Nunito" pitchFamily="2" charset="0"/>
                    <a:ea typeface="+mn-ea"/>
                    <a:cs typeface="+mn-cs"/>
                  </a:defRPr>
                </a:pPr>
                <a:endParaRPr lang="nl-NL"/>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'Resultaat VPF'!$D$4:$D$8</c:f>
              <c:strCache>
                <c:ptCount val="5"/>
                <c:pt idx="0">
                  <c:v>Multidisciplinair</c:v>
                </c:pt>
                <c:pt idx="1">
                  <c:v>(Focus op) Theater</c:v>
                </c:pt>
                <c:pt idx="2">
                  <c:v>(Focus op) Dans</c:v>
                </c:pt>
                <c:pt idx="3">
                  <c:v>(Focus op) klassieke muziek</c:v>
                </c:pt>
                <c:pt idx="4">
                  <c:v>(Focus op) niet klassieke muziek</c:v>
                </c:pt>
              </c:strCache>
            </c:strRef>
          </c:cat>
          <c:val>
            <c:numRef>
              <c:f>'Resultaat VPF'!$E$4:$E$8</c:f>
              <c:numCache>
                <c:formatCode>General</c:formatCode>
                <c:ptCount val="5"/>
                <c:pt idx="0">
                  <c:v>23</c:v>
                </c:pt>
                <c:pt idx="1">
                  <c:v>11</c:v>
                </c:pt>
                <c:pt idx="2">
                  <c:v>8</c:v>
                </c:pt>
                <c:pt idx="3">
                  <c:v>14</c:v>
                </c:pt>
                <c:pt idx="4">
                  <c:v>10</c:v>
                </c:pt>
              </c:numCache>
            </c:numRef>
          </c:val>
          <c:extLst>
            <c:ext xmlns:c16="http://schemas.microsoft.com/office/drawing/2014/chart" uri="{C3380CC4-5D6E-409C-BE32-E72D297353CC}">
              <c16:uniqueId val="{0000000A-F318-4DD1-8776-82D41E523754}"/>
            </c:ext>
          </c:extLst>
        </c:ser>
        <c:dLbls>
          <c:showLegendKey val="0"/>
          <c:showVal val="0"/>
          <c:showCatName val="0"/>
          <c:showSerName val="0"/>
          <c:showPercent val="0"/>
          <c:showBubbleSize val="0"/>
          <c:showLeaderLines val="1"/>
        </c:dLbls>
        <c:firstSliceAng val="0"/>
      </c:pieChart>
      <c:spPr>
        <a:noFill/>
        <a:ln>
          <a:noFill/>
        </a:ln>
        <a:effectLst/>
      </c:spPr>
    </c:plotArea>
    <c:legend>
      <c:legendPos val="l"/>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Nunito" pitchFamily="2" charset="0"/>
              <a:ea typeface="+mn-ea"/>
              <a:cs typeface="+mn-cs"/>
            </a:defRPr>
          </a:pPr>
          <a:endParaRPr lang="nl-NL"/>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nl-NL"/>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99F-45CC-877C-A7EF52B26C6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99F-45CC-877C-A7EF52B26C6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99F-45CC-877C-A7EF52B26C67}"/>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Nunito" pitchFamily="2" charset="0"/>
                    <a:ea typeface="+mn-ea"/>
                    <a:cs typeface="+mn-cs"/>
                  </a:defRPr>
                </a:pPr>
                <a:endParaRPr lang="nl-NL"/>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'Resultaat VPF'!$H$78:$J$78</c:f>
              <c:strCache>
                <c:ptCount val="3"/>
                <c:pt idx="0">
                  <c:v>Binnen</c:v>
                </c:pt>
                <c:pt idx="1">
                  <c:v>Buiten</c:v>
                </c:pt>
                <c:pt idx="2">
                  <c:v>Beide</c:v>
                </c:pt>
              </c:strCache>
            </c:strRef>
          </c:cat>
          <c:val>
            <c:numRef>
              <c:f>'Resultaat VPF'!$H$79:$J$79</c:f>
              <c:numCache>
                <c:formatCode>General</c:formatCode>
                <c:ptCount val="3"/>
                <c:pt idx="0">
                  <c:v>26</c:v>
                </c:pt>
                <c:pt idx="1">
                  <c:v>11</c:v>
                </c:pt>
                <c:pt idx="2">
                  <c:v>29</c:v>
                </c:pt>
              </c:numCache>
            </c:numRef>
          </c:val>
          <c:extLst>
            <c:ext xmlns:c16="http://schemas.microsoft.com/office/drawing/2014/chart" uri="{C3380CC4-5D6E-409C-BE32-E72D297353CC}">
              <c16:uniqueId val="{00000006-E99F-45CC-877C-A7EF52B26C67}"/>
            </c:ext>
          </c:extLst>
        </c:ser>
        <c:dLbls>
          <c:showLegendKey val="0"/>
          <c:showVal val="0"/>
          <c:showCatName val="0"/>
          <c:showSerName val="0"/>
          <c:showPercent val="0"/>
          <c:showBubbleSize val="0"/>
          <c:showLeaderLines val="1"/>
        </c:dLbls>
        <c:firstSliceAng val="0"/>
      </c:pieChart>
      <c:spPr>
        <a:noFill/>
        <a:ln>
          <a:noFill/>
        </a:ln>
        <a:effectLst/>
      </c:spPr>
    </c:plotArea>
    <c:legend>
      <c:legendPos val="l"/>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Nunito" pitchFamily="2" charset="0"/>
              <a:ea typeface="+mn-ea"/>
              <a:cs typeface="+mn-cs"/>
            </a:defRPr>
          </a:pPr>
          <a:endParaRPr lang="nl-NL"/>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latin typeface="Nunito" pitchFamily="2" charset="0"/>
        </a:defRPr>
      </a:pPr>
      <a:endParaRPr lang="nl-NL"/>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l"/>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Nunito" pitchFamily="2" charset="0"/>
              <a:ea typeface="+mn-ea"/>
              <a:cs typeface="+mn-cs"/>
            </a:defRPr>
          </a:pPr>
          <a:endParaRPr lang="nl-NL"/>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latin typeface="Nunito" pitchFamily="2" charset="0"/>
        </a:defRPr>
      </a:pPr>
      <a:endParaRPr lang="nl-NL"/>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C1E-4B9C-941D-62A8312754A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C1E-4B9C-941D-62A8312754A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C1E-4B9C-941D-62A8312754AB}"/>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Nunito" pitchFamily="2" charset="0"/>
                    <a:ea typeface="+mn-ea"/>
                    <a:cs typeface="+mn-cs"/>
                  </a:defRPr>
                </a:pPr>
                <a:endParaRPr lang="nl-NL"/>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'Resultaat VPF'!$H$72:$J$72</c:f>
              <c:strCache>
                <c:ptCount val="3"/>
                <c:pt idx="0">
                  <c:v>Betaald</c:v>
                </c:pt>
                <c:pt idx="1">
                  <c:v>Gratis (Pay what you can)</c:v>
                </c:pt>
                <c:pt idx="2">
                  <c:v>Gratis (sommige onderdelen)</c:v>
                </c:pt>
              </c:strCache>
            </c:strRef>
          </c:cat>
          <c:val>
            <c:numRef>
              <c:f>'Resultaat VPF'!$H$73:$J$73</c:f>
              <c:numCache>
                <c:formatCode>General</c:formatCode>
                <c:ptCount val="3"/>
                <c:pt idx="0">
                  <c:v>48</c:v>
                </c:pt>
                <c:pt idx="1">
                  <c:v>5</c:v>
                </c:pt>
                <c:pt idx="2">
                  <c:v>12</c:v>
                </c:pt>
              </c:numCache>
            </c:numRef>
          </c:val>
          <c:extLst>
            <c:ext xmlns:c16="http://schemas.microsoft.com/office/drawing/2014/chart" uri="{C3380CC4-5D6E-409C-BE32-E72D297353CC}">
              <c16:uniqueId val="{00000006-4C1E-4B9C-941D-62A8312754AB}"/>
            </c:ext>
          </c:extLst>
        </c:ser>
        <c:dLbls>
          <c:showLegendKey val="0"/>
          <c:showVal val="0"/>
          <c:showCatName val="0"/>
          <c:showSerName val="0"/>
          <c:showPercent val="0"/>
          <c:showBubbleSize val="0"/>
          <c:showLeaderLines val="1"/>
        </c:dLbls>
        <c:firstSliceAng val="0"/>
      </c:pieChart>
      <c:spPr>
        <a:noFill/>
        <a:ln>
          <a:noFill/>
        </a:ln>
        <a:effectLst/>
      </c:spPr>
    </c:plotArea>
    <c:legend>
      <c:legendPos val="l"/>
      <c:layout>
        <c:manualLayout>
          <c:xMode val="edge"/>
          <c:yMode val="edge"/>
          <c:x val="1.280062141809383E-2"/>
          <c:y val="0.26447939903206147"/>
          <c:w val="0.41117511048515365"/>
          <c:h val="0.47104087999796534"/>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Nunito" pitchFamily="2" charset="0"/>
              <a:ea typeface="+mn-ea"/>
              <a:cs typeface="+mn-cs"/>
            </a:defRPr>
          </a:pPr>
          <a:endParaRPr lang="nl-NL"/>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nl-NL"/>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A27-45D2-A91D-741A20DFF02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A27-45D2-A91D-741A20DFF02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A27-45D2-A91D-741A20DFF02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1A27-45D2-A91D-741A20DFF023}"/>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1A27-45D2-A91D-741A20DFF023}"/>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Nunito" pitchFamily="2" charset="0"/>
                    <a:ea typeface="+mn-ea"/>
                    <a:cs typeface="+mn-cs"/>
                  </a:defRPr>
                </a:pPr>
                <a:endParaRPr lang="nl-NL"/>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'Resultaat VPF'!$H$88:$L$88</c:f>
              <c:strCache>
                <c:ptCount val="5"/>
                <c:pt idx="0">
                  <c:v>(Nog) niet achterhaald</c:v>
                </c:pt>
                <c:pt idx="1">
                  <c:v>Tot € 0,5 mln.</c:v>
                </c:pt>
                <c:pt idx="2">
                  <c:v>Van € 0,5 tot € 1,0 mln.</c:v>
                </c:pt>
                <c:pt idx="3">
                  <c:v>Van € 1,0 mln. tot € 2,5 mln.</c:v>
                </c:pt>
                <c:pt idx="4">
                  <c:v>€ 2,5 mln. en hoger</c:v>
                </c:pt>
              </c:strCache>
            </c:strRef>
          </c:cat>
          <c:val>
            <c:numRef>
              <c:f>'Resultaat VPF'!$H$89:$L$89</c:f>
              <c:numCache>
                <c:formatCode>General</c:formatCode>
                <c:ptCount val="5"/>
                <c:pt idx="0">
                  <c:v>5</c:v>
                </c:pt>
                <c:pt idx="1">
                  <c:v>20</c:v>
                </c:pt>
                <c:pt idx="2">
                  <c:v>14</c:v>
                </c:pt>
                <c:pt idx="3">
                  <c:v>20</c:v>
                </c:pt>
                <c:pt idx="4">
                  <c:v>7</c:v>
                </c:pt>
              </c:numCache>
            </c:numRef>
          </c:val>
          <c:extLst>
            <c:ext xmlns:c16="http://schemas.microsoft.com/office/drawing/2014/chart" uri="{C3380CC4-5D6E-409C-BE32-E72D297353CC}">
              <c16:uniqueId val="{0000000A-1A27-45D2-A91D-741A20DFF023}"/>
            </c:ext>
          </c:extLst>
        </c:ser>
        <c:dLbls>
          <c:showLegendKey val="0"/>
          <c:showVal val="0"/>
          <c:showCatName val="0"/>
          <c:showSerName val="0"/>
          <c:showPercent val="0"/>
          <c:showBubbleSize val="0"/>
          <c:showLeaderLines val="1"/>
        </c:dLbls>
        <c:firstSliceAng val="0"/>
      </c:pieChart>
      <c:spPr>
        <a:noFill/>
        <a:ln>
          <a:noFill/>
        </a:ln>
        <a:effectLst/>
      </c:spPr>
    </c:plotArea>
    <c:legend>
      <c:legendPos val="l"/>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Nunito" pitchFamily="2" charset="0"/>
              <a:ea typeface="+mn-ea"/>
              <a:cs typeface="+mn-cs"/>
            </a:defRPr>
          </a:pPr>
          <a:endParaRPr lang="nl-NL"/>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nl-NL"/>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EED-4D0D-B504-596FC21F2D2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EED-4D0D-B504-596FC21F2D2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EED-4D0D-B504-596FC21F2D2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EED-4D0D-B504-596FC21F2D23}"/>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4EED-4D0D-B504-596FC21F2D23}"/>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4EED-4D0D-B504-596FC21F2D23}"/>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4EED-4D0D-B504-596FC21F2D23}"/>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Nunito" pitchFamily="2" charset="0"/>
                    <a:ea typeface="+mn-ea"/>
                    <a:cs typeface="+mn-cs"/>
                  </a:defRPr>
                </a:pPr>
                <a:endParaRPr lang="nl-NL"/>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'Resultaat VPF'!$D$14:$D$20</c:f>
              <c:strCache>
                <c:ptCount val="7"/>
                <c:pt idx="0">
                  <c:v>(Nog) niet achterhaald</c:v>
                </c:pt>
                <c:pt idx="1">
                  <c:v>Toneel en Dans</c:v>
                </c:pt>
                <c:pt idx="2">
                  <c:v>Ned. Poppodia en -Festivals</c:v>
                </c:pt>
                <c:pt idx="3">
                  <c:v>Ned. Podia</c:v>
                </c:pt>
                <c:pt idx="4">
                  <c:v>Muziekensembles</c:v>
                </c:pt>
                <c:pt idx="5">
                  <c:v>Eigen richtlijn</c:v>
                </c:pt>
                <c:pt idx="6">
                  <c:v>Overige cao/richtlijn</c:v>
                </c:pt>
              </c:strCache>
            </c:strRef>
          </c:cat>
          <c:val>
            <c:numRef>
              <c:f>'Resultaat VPF'!$E$14:$E$20</c:f>
              <c:numCache>
                <c:formatCode>General</c:formatCode>
                <c:ptCount val="7"/>
                <c:pt idx="0">
                  <c:v>5</c:v>
                </c:pt>
                <c:pt idx="1">
                  <c:v>26</c:v>
                </c:pt>
                <c:pt idx="2">
                  <c:v>12</c:v>
                </c:pt>
                <c:pt idx="3">
                  <c:v>15</c:v>
                </c:pt>
                <c:pt idx="4">
                  <c:v>3</c:v>
                </c:pt>
                <c:pt idx="5">
                  <c:v>4</c:v>
                </c:pt>
                <c:pt idx="6">
                  <c:v>1</c:v>
                </c:pt>
              </c:numCache>
            </c:numRef>
          </c:val>
          <c:extLst>
            <c:ext xmlns:c16="http://schemas.microsoft.com/office/drawing/2014/chart" uri="{C3380CC4-5D6E-409C-BE32-E72D297353CC}">
              <c16:uniqueId val="{0000000E-4EED-4D0D-B504-596FC21F2D23}"/>
            </c:ext>
          </c:extLst>
        </c:ser>
        <c:dLbls>
          <c:showLegendKey val="0"/>
          <c:showVal val="0"/>
          <c:showCatName val="0"/>
          <c:showSerName val="0"/>
          <c:showPercent val="0"/>
          <c:showBubbleSize val="0"/>
          <c:showLeaderLines val="1"/>
        </c:dLbls>
        <c:firstSliceAng val="0"/>
      </c:pieChart>
      <c:spPr>
        <a:noFill/>
        <a:ln>
          <a:noFill/>
        </a:ln>
        <a:effectLst/>
      </c:spPr>
    </c:plotArea>
    <c:legend>
      <c:legendPos val="l"/>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Nunito" pitchFamily="2" charset="0"/>
              <a:ea typeface="+mn-ea"/>
              <a:cs typeface="+mn-cs"/>
            </a:defRPr>
          </a:pPr>
          <a:endParaRPr lang="nl-NL"/>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nl-N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9DEBF61-D670-47E4-9832-9103D5375B14}" type="datetimeFigureOut">
              <a:rPr lang="nl-NL" smtClean="0"/>
              <a:t>13-9-2025</a:t>
            </a:fld>
            <a:endParaRPr lang="nl-NL"/>
          </a:p>
        </p:txBody>
      </p:sp>
      <p:sp>
        <p:nvSpPr>
          <p:cNvPr id="4" name="Tijdelijke aanduiding voor dia-afbeelding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73D5E3E-A9B6-40CF-94B0-380F40C02564}" type="slidenum">
              <a:rPr lang="nl-NL" smtClean="0"/>
              <a:t>‹nr.›</a:t>
            </a:fld>
            <a:endParaRPr lang="nl-NL"/>
          </a:p>
        </p:txBody>
      </p:sp>
    </p:spTree>
    <p:extLst>
      <p:ext uri="{BB962C8B-B14F-4D97-AF65-F5344CB8AC3E}">
        <p14:creationId xmlns:p14="http://schemas.microsoft.com/office/powerpoint/2010/main" val="3378981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0AB0D8-3095-662E-D7CD-B0B2FDA314B1}"/>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E4E3AA29-38E7-7C4E-1F79-FDE7463502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A9417FFC-808A-6E5B-41AD-F94F8E2D9B17}"/>
              </a:ext>
            </a:extLst>
          </p:cNvPr>
          <p:cNvSpPr>
            <a:spLocks noGrp="1"/>
          </p:cNvSpPr>
          <p:nvPr>
            <p:ph type="dt" sz="half" idx="10"/>
          </p:nvPr>
        </p:nvSpPr>
        <p:spPr/>
        <p:txBody>
          <a:bodyPr/>
          <a:lstStyle/>
          <a:p>
            <a:fld id="{FE2CD574-56FA-4ECF-8868-1645F2BDE201}" type="datetime1">
              <a:rPr lang="nl-NL" smtClean="0"/>
              <a:t>13-9-2025</a:t>
            </a:fld>
            <a:endParaRPr lang="nl-NL"/>
          </a:p>
        </p:txBody>
      </p:sp>
      <p:sp>
        <p:nvSpPr>
          <p:cNvPr id="5" name="Tijdelijke aanduiding voor voettekst 4">
            <a:extLst>
              <a:ext uri="{FF2B5EF4-FFF2-40B4-BE49-F238E27FC236}">
                <a16:creationId xmlns:a16="http://schemas.microsoft.com/office/drawing/2014/main" id="{A8E5724E-C3BA-D976-2B73-1A6F03A2C4F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46F27E0-96A2-68DD-44BD-2AAD274D0F19}"/>
              </a:ext>
            </a:extLst>
          </p:cNvPr>
          <p:cNvSpPr>
            <a:spLocks noGrp="1"/>
          </p:cNvSpPr>
          <p:nvPr>
            <p:ph type="sldNum" sz="quarter" idx="12"/>
          </p:nvPr>
        </p:nvSpPr>
        <p:spPr/>
        <p:txBody>
          <a:bodyPr/>
          <a:lstStyle/>
          <a:p>
            <a:fld id="{AB8C653D-DEAA-4F33-998E-FAD01B65D5E6}" type="slidenum">
              <a:rPr lang="nl-NL" smtClean="0"/>
              <a:t>‹nr.›</a:t>
            </a:fld>
            <a:endParaRPr lang="nl-NL"/>
          </a:p>
        </p:txBody>
      </p:sp>
    </p:spTree>
    <p:extLst>
      <p:ext uri="{BB962C8B-B14F-4D97-AF65-F5344CB8AC3E}">
        <p14:creationId xmlns:p14="http://schemas.microsoft.com/office/powerpoint/2010/main" val="3286005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3CC77C-128A-760F-A661-AAEA24BF4D6C}"/>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E779C4CD-C965-884F-39F1-2310F3023A9C}"/>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ACAE37A-6F64-3A16-7F57-9EC64705F49B}"/>
              </a:ext>
            </a:extLst>
          </p:cNvPr>
          <p:cNvSpPr>
            <a:spLocks noGrp="1"/>
          </p:cNvSpPr>
          <p:nvPr>
            <p:ph type="dt" sz="half" idx="10"/>
          </p:nvPr>
        </p:nvSpPr>
        <p:spPr/>
        <p:txBody>
          <a:bodyPr/>
          <a:lstStyle/>
          <a:p>
            <a:fld id="{208F799E-5166-47B4-A5C0-47A51F4332A1}" type="datetime1">
              <a:rPr lang="nl-NL" smtClean="0"/>
              <a:t>13-9-2025</a:t>
            </a:fld>
            <a:endParaRPr lang="nl-NL"/>
          </a:p>
        </p:txBody>
      </p:sp>
      <p:sp>
        <p:nvSpPr>
          <p:cNvPr id="5" name="Tijdelijke aanduiding voor voettekst 4">
            <a:extLst>
              <a:ext uri="{FF2B5EF4-FFF2-40B4-BE49-F238E27FC236}">
                <a16:creationId xmlns:a16="http://schemas.microsoft.com/office/drawing/2014/main" id="{38FEE688-DDFA-8C8D-6301-FDF1F694FE7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4D635C5-BBAB-78A6-7F3D-0618EE7CAB29}"/>
              </a:ext>
            </a:extLst>
          </p:cNvPr>
          <p:cNvSpPr>
            <a:spLocks noGrp="1"/>
          </p:cNvSpPr>
          <p:nvPr>
            <p:ph type="sldNum" sz="quarter" idx="12"/>
          </p:nvPr>
        </p:nvSpPr>
        <p:spPr/>
        <p:txBody>
          <a:bodyPr/>
          <a:lstStyle/>
          <a:p>
            <a:fld id="{AB8C653D-DEAA-4F33-998E-FAD01B65D5E6}" type="slidenum">
              <a:rPr lang="nl-NL" smtClean="0"/>
              <a:t>‹nr.›</a:t>
            </a:fld>
            <a:endParaRPr lang="nl-NL"/>
          </a:p>
        </p:txBody>
      </p:sp>
    </p:spTree>
    <p:extLst>
      <p:ext uri="{BB962C8B-B14F-4D97-AF65-F5344CB8AC3E}">
        <p14:creationId xmlns:p14="http://schemas.microsoft.com/office/powerpoint/2010/main" val="419571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F77EA24F-B38E-CCB2-E4B5-3BCA3D876557}"/>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C20D48F7-85C1-BB1D-326C-19B40406C067}"/>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AB2C497-0B4E-B310-B4A9-92716C759813}"/>
              </a:ext>
            </a:extLst>
          </p:cNvPr>
          <p:cNvSpPr>
            <a:spLocks noGrp="1"/>
          </p:cNvSpPr>
          <p:nvPr>
            <p:ph type="dt" sz="half" idx="10"/>
          </p:nvPr>
        </p:nvSpPr>
        <p:spPr/>
        <p:txBody>
          <a:bodyPr/>
          <a:lstStyle/>
          <a:p>
            <a:fld id="{BF15B671-626B-43E3-B819-941DA8C5B9F9}" type="datetime1">
              <a:rPr lang="nl-NL" smtClean="0"/>
              <a:t>13-9-2025</a:t>
            </a:fld>
            <a:endParaRPr lang="nl-NL"/>
          </a:p>
        </p:txBody>
      </p:sp>
      <p:sp>
        <p:nvSpPr>
          <p:cNvPr id="5" name="Tijdelijke aanduiding voor voettekst 4">
            <a:extLst>
              <a:ext uri="{FF2B5EF4-FFF2-40B4-BE49-F238E27FC236}">
                <a16:creationId xmlns:a16="http://schemas.microsoft.com/office/drawing/2014/main" id="{C9147A11-7226-E0C5-49A0-C5647ED2E54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F921452-C669-7A9B-1582-D5AD87E9F458}"/>
              </a:ext>
            </a:extLst>
          </p:cNvPr>
          <p:cNvSpPr>
            <a:spLocks noGrp="1"/>
          </p:cNvSpPr>
          <p:nvPr>
            <p:ph type="sldNum" sz="quarter" idx="12"/>
          </p:nvPr>
        </p:nvSpPr>
        <p:spPr/>
        <p:txBody>
          <a:bodyPr/>
          <a:lstStyle/>
          <a:p>
            <a:fld id="{AB8C653D-DEAA-4F33-998E-FAD01B65D5E6}" type="slidenum">
              <a:rPr lang="nl-NL" smtClean="0"/>
              <a:t>‹nr.›</a:t>
            </a:fld>
            <a:endParaRPr lang="nl-NL"/>
          </a:p>
        </p:txBody>
      </p:sp>
    </p:spTree>
    <p:extLst>
      <p:ext uri="{BB962C8B-B14F-4D97-AF65-F5344CB8AC3E}">
        <p14:creationId xmlns:p14="http://schemas.microsoft.com/office/powerpoint/2010/main" val="3357317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1E1384-11D6-03D2-8989-B198CA8D07D1}"/>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595A367-2C2D-5D08-D07A-C5CD2472671E}"/>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6669891-4ABA-7394-619F-86975D440027}"/>
              </a:ext>
            </a:extLst>
          </p:cNvPr>
          <p:cNvSpPr>
            <a:spLocks noGrp="1"/>
          </p:cNvSpPr>
          <p:nvPr>
            <p:ph type="dt" sz="half" idx="10"/>
          </p:nvPr>
        </p:nvSpPr>
        <p:spPr/>
        <p:txBody>
          <a:bodyPr/>
          <a:lstStyle/>
          <a:p>
            <a:fld id="{9033A200-D331-451C-A1D7-EE22E774688D}" type="datetime1">
              <a:rPr lang="nl-NL" smtClean="0"/>
              <a:t>13-9-2025</a:t>
            </a:fld>
            <a:endParaRPr lang="nl-NL"/>
          </a:p>
        </p:txBody>
      </p:sp>
      <p:sp>
        <p:nvSpPr>
          <p:cNvPr id="5" name="Tijdelijke aanduiding voor voettekst 4">
            <a:extLst>
              <a:ext uri="{FF2B5EF4-FFF2-40B4-BE49-F238E27FC236}">
                <a16:creationId xmlns:a16="http://schemas.microsoft.com/office/drawing/2014/main" id="{75FE9484-B073-D53E-8781-9A7F68C5E78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860AEF7-1058-56DE-95C2-827061F42D1A}"/>
              </a:ext>
            </a:extLst>
          </p:cNvPr>
          <p:cNvSpPr>
            <a:spLocks noGrp="1"/>
          </p:cNvSpPr>
          <p:nvPr>
            <p:ph type="sldNum" sz="quarter" idx="12"/>
          </p:nvPr>
        </p:nvSpPr>
        <p:spPr/>
        <p:txBody>
          <a:bodyPr/>
          <a:lstStyle/>
          <a:p>
            <a:fld id="{AB8C653D-DEAA-4F33-998E-FAD01B65D5E6}" type="slidenum">
              <a:rPr lang="nl-NL" smtClean="0"/>
              <a:t>‹nr.›</a:t>
            </a:fld>
            <a:endParaRPr lang="nl-NL"/>
          </a:p>
        </p:txBody>
      </p:sp>
    </p:spTree>
    <p:extLst>
      <p:ext uri="{BB962C8B-B14F-4D97-AF65-F5344CB8AC3E}">
        <p14:creationId xmlns:p14="http://schemas.microsoft.com/office/powerpoint/2010/main" val="2729894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BADE3F-1877-7A7F-DF4A-96E0CE2330A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176C19CC-CAF0-4B9B-0E08-18CA2A6679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894BB36A-2B8F-3ACA-B037-A9F42A19DC66}"/>
              </a:ext>
            </a:extLst>
          </p:cNvPr>
          <p:cNvSpPr>
            <a:spLocks noGrp="1"/>
          </p:cNvSpPr>
          <p:nvPr>
            <p:ph type="dt" sz="half" idx="10"/>
          </p:nvPr>
        </p:nvSpPr>
        <p:spPr/>
        <p:txBody>
          <a:bodyPr/>
          <a:lstStyle/>
          <a:p>
            <a:fld id="{52828F67-EB0D-430D-ACCF-D5420CF25CEA}" type="datetime1">
              <a:rPr lang="nl-NL" smtClean="0"/>
              <a:t>13-9-2025</a:t>
            </a:fld>
            <a:endParaRPr lang="nl-NL"/>
          </a:p>
        </p:txBody>
      </p:sp>
      <p:sp>
        <p:nvSpPr>
          <p:cNvPr id="5" name="Tijdelijke aanduiding voor voettekst 4">
            <a:extLst>
              <a:ext uri="{FF2B5EF4-FFF2-40B4-BE49-F238E27FC236}">
                <a16:creationId xmlns:a16="http://schemas.microsoft.com/office/drawing/2014/main" id="{FC4A5F9A-F22C-062E-92EB-3B91BD04E8C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AEBF2F5-8454-5A5E-45E8-F23A9493C6B5}"/>
              </a:ext>
            </a:extLst>
          </p:cNvPr>
          <p:cNvSpPr>
            <a:spLocks noGrp="1"/>
          </p:cNvSpPr>
          <p:nvPr>
            <p:ph type="sldNum" sz="quarter" idx="12"/>
          </p:nvPr>
        </p:nvSpPr>
        <p:spPr/>
        <p:txBody>
          <a:bodyPr/>
          <a:lstStyle/>
          <a:p>
            <a:fld id="{AB8C653D-DEAA-4F33-998E-FAD01B65D5E6}" type="slidenum">
              <a:rPr lang="nl-NL" smtClean="0"/>
              <a:t>‹nr.›</a:t>
            </a:fld>
            <a:endParaRPr lang="nl-NL"/>
          </a:p>
        </p:txBody>
      </p:sp>
    </p:spTree>
    <p:extLst>
      <p:ext uri="{BB962C8B-B14F-4D97-AF65-F5344CB8AC3E}">
        <p14:creationId xmlns:p14="http://schemas.microsoft.com/office/powerpoint/2010/main" val="198763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513FFE-B772-7717-BF15-F4E3C0A58CF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9405B24-B583-692E-F789-E2015B967270}"/>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47FCD934-0681-59E7-767B-9E3386A69457}"/>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0E7EBBCC-BB9A-D859-C0AA-11EC6496DF19}"/>
              </a:ext>
            </a:extLst>
          </p:cNvPr>
          <p:cNvSpPr>
            <a:spLocks noGrp="1"/>
          </p:cNvSpPr>
          <p:nvPr>
            <p:ph type="dt" sz="half" idx="10"/>
          </p:nvPr>
        </p:nvSpPr>
        <p:spPr/>
        <p:txBody>
          <a:bodyPr/>
          <a:lstStyle/>
          <a:p>
            <a:fld id="{113B40B0-6AB9-4AB0-81C2-C559A0F32A3F}" type="datetime1">
              <a:rPr lang="nl-NL" smtClean="0"/>
              <a:t>13-9-2025</a:t>
            </a:fld>
            <a:endParaRPr lang="nl-NL"/>
          </a:p>
        </p:txBody>
      </p:sp>
      <p:sp>
        <p:nvSpPr>
          <p:cNvPr id="6" name="Tijdelijke aanduiding voor voettekst 5">
            <a:extLst>
              <a:ext uri="{FF2B5EF4-FFF2-40B4-BE49-F238E27FC236}">
                <a16:creationId xmlns:a16="http://schemas.microsoft.com/office/drawing/2014/main" id="{B952C673-7C76-A9E9-DAD2-FFB2632EE91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EC735ACE-A5E4-A01E-85C9-9BF3F9D5EB4C}"/>
              </a:ext>
            </a:extLst>
          </p:cNvPr>
          <p:cNvSpPr>
            <a:spLocks noGrp="1"/>
          </p:cNvSpPr>
          <p:nvPr>
            <p:ph type="sldNum" sz="quarter" idx="12"/>
          </p:nvPr>
        </p:nvSpPr>
        <p:spPr/>
        <p:txBody>
          <a:bodyPr/>
          <a:lstStyle/>
          <a:p>
            <a:fld id="{AB8C653D-DEAA-4F33-998E-FAD01B65D5E6}" type="slidenum">
              <a:rPr lang="nl-NL" smtClean="0"/>
              <a:t>‹nr.›</a:t>
            </a:fld>
            <a:endParaRPr lang="nl-NL"/>
          </a:p>
        </p:txBody>
      </p:sp>
    </p:spTree>
    <p:extLst>
      <p:ext uri="{BB962C8B-B14F-4D97-AF65-F5344CB8AC3E}">
        <p14:creationId xmlns:p14="http://schemas.microsoft.com/office/powerpoint/2010/main" val="532830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CE0506-2942-36F7-2ACB-12E1C0688230}"/>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9D8CE459-E063-38C7-CD2C-EA4254C946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A3E2BF14-6795-3C6E-05E8-F2C8380B670E}"/>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900AA3EC-117A-8DA6-5FD2-EE41CD08C9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9466A55A-F655-4ED5-B65F-4C191B37C2B4}"/>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D62328C7-E055-0FAB-B1B9-4F87AA8B6E34}"/>
              </a:ext>
            </a:extLst>
          </p:cNvPr>
          <p:cNvSpPr>
            <a:spLocks noGrp="1"/>
          </p:cNvSpPr>
          <p:nvPr>
            <p:ph type="dt" sz="half" idx="10"/>
          </p:nvPr>
        </p:nvSpPr>
        <p:spPr/>
        <p:txBody>
          <a:bodyPr/>
          <a:lstStyle/>
          <a:p>
            <a:fld id="{25E427D7-C9AE-4AAE-BF0F-0F967D984AD0}" type="datetime1">
              <a:rPr lang="nl-NL" smtClean="0"/>
              <a:t>13-9-2025</a:t>
            </a:fld>
            <a:endParaRPr lang="nl-NL"/>
          </a:p>
        </p:txBody>
      </p:sp>
      <p:sp>
        <p:nvSpPr>
          <p:cNvPr id="8" name="Tijdelijke aanduiding voor voettekst 7">
            <a:extLst>
              <a:ext uri="{FF2B5EF4-FFF2-40B4-BE49-F238E27FC236}">
                <a16:creationId xmlns:a16="http://schemas.microsoft.com/office/drawing/2014/main" id="{EBE33C65-8C7E-CA7C-7667-B4EF5EFD1B45}"/>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533AAE56-EF3A-5165-42B3-154F3D876D14}"/>
              </a:ext>
            </a:extLst>
          </p:cNvPr>
          <p:cNvSpPr>
            <a:spLocks noGrp="1"/>
          </p:cNvSpPr>
          <p:nvPr>
            <p:ph type="sldNum" sz="quarter" idx="12"/>
          </p:nvPr>
        </p:nvSpPr>
        <p:spPr/>
        <p:txBody>
          <a:bodyPr/>
          <a:lstStyle/>
          <a:p>
            <a:fld id="{AB8C653D-DEAA-4F33-998E-FAD01B65D5E6}" type="slidenum">
              <a:rPr lang="nl-NL" smtClean="0"/>
              <a:t>‹nr.›</a:t>
            </a:fld>
            <a:endParaRPr lang="nl-NL"/>
          </a:p>
        </p:txBody>
      </p:sp>
    </p:spTree>
    <p:extLst>
      <p:ext uri="{BB962C8B-B14F-4D97-AF65-F5344CB8AC3E}">
        <p14:creationId xmlns:p14="http://schemas.microsoft.com/office/powerpoint/2010/main" val="10900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8805A6-DE4D-C420-96EB-0BBE2AA8EE89}"/>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78357DA5-AE50-E5FE-495A-C22DB52FCDA2}"/>
              </a:ext>
            </a:extLst>
          </p:cNvPr>
          <p:cNvSpPr>
            <a:spLocks noGrp="1"/>
          </p:cNvSpPr>
          <p:nvPr>
            <p:ph type="dt" sz="half" idx="10"/>
          </p:nvPr>
        </p:nvSpPr>
        <p:spPr/>
        <p:txBody>
          <a:bodyPr/>
          <a:lstStyle/>
          <a:p>
            <a:fld id="{2339A48F-3C7F-4A72-91E6-FF7CD4A5BE61}" type="datetime1">
              <a:rPr lang="nl-NL" smtClean="0"/>
              <a:t>13-9-2025</a:t>
            </a:fld>
            <a:endParaRPr lang="nl-NL"/>
          </a:p>
        </p:txBody>
      </p:sp>
      <p:sp>
        <p:nvSpPr>
          <p:cNvPr id="4" name="Tijdelijke aanduiding voor voettekst 3">
            <a:extLst>
              <a:ext uri="{FF2B5EF4-FFF2-40B4-BE49-F238E27FC236}">
                <a16:creationId xmlns:a16="http://schemas.microsoft.com/office/drawing/2014/main" id="{F00B36F4-FFEA-9A43-9C8A-D48314B59D68}"/>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17B64956-FC09-D722-6BC9-9EB2A73B445E}"/>
              </a:ext>
            </a:extLst>
          </p:cNvPr>
          <p:cNvSpPr>
            <a:spLocks noGrp="1"/>
          </p:cNvSpPr>
          <p:nvPr>
            <p:ph type="sldNum" sz="quarter" idx="12"/>
          </p:nvPr>
        </p:nvSpPr>
        <p:spPr/>
        <p:txBody>
          <a:bodyPr/>
          <a:lstStyle/>
          <a:p>
            <a:fld id="{AB8C653D-DEAA-4F33-998E-FAD01B65D5E6}" type="slidenum">
              <a:rPr lang="nl-NL" smtClean="0"/>
              <a:t>‹nr.›</a:t>
            </a:fld>
            <a:endParaRPr lang="nl-NL"/>
          </a:p>
        </p:txBody>
      </p:sp>
    </p:spTree>
    <p:extLst>
      <p:ext uri="{BB962C8B-B14F-4D97-AF65-F5344CB8AC3E}">
        <p14:creationId xmlns:p14="http://schemas.microsoft.com/office/powerpoint/2010/main" val="2901157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078D510-019A-F69A-337E-003C1D562DC4}"/>
              </a:ext>
            </a:extLst>
          </p:cNvPr>
          <p:cNvSpPr>
            <a:spLocks noGrp="1"/>
          </p:cNvSpPr>
          <p:nvPr>
            <p:ph type="dt" sz="half" idx="10"/>
          </p:nvPr>
        </p:nvSpPr>
        <p:spPr/>
        <p:txBody>
          <a:bodyPr/>
          <a:lstStyle/>
          <a:p>
            <a:fld id="{BF0894DD-3F48-4F08-B6DD-35280159D7ED}" type="datetime1">
              <a:rPr lang="nl-NL" smtClean="0"/>
              <a:t>13-9-2025</a:t>
            </a:fld>
            <a:endParaRPr lang="nl-NL"/>
          </a:p>
        </p:txBody>
      </p:sp>
      <p:sp>
        <p:nvSpPr>
          <p:cNvPr id="3" name="Tijdelijke aanduiding voor voettekst 2">
            <a:extLst>
              <a:ext uri="{FF2B5EF4-FFF2-40B4-BE49-F238E27FC236}">
                <a16:creationId xmlns:a16="http://schemas.microsoft.com/office/drawing/2014/main" id="{3C969C0D-602B-68D1-4F7C-1BD7776DCCFD}"/>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AD4BF004-2487-9571-07E6-2D375EC3ACF4}"/>
              </a:ext>
            </a:extLst>
          </p:cNvPr>
          <p:cNvSpPr>
            <a:spLocks noGrp="1"/>
          </p:cNvSpPr>
          <p:nvPr>
            <p:ph type="sldNum" sz="quarter" idx="12"/>
          </p:nvPr>
        </p:nvSpPr>
        <p:spPr/>
        <p:txBody>
          <a:bodyPr/>
          <a:lstStyle/>
          <a:p>
            <a:fld id="{AB8C653D-DEAA-4F33-998E-FAD01B65D5E6}" type="slidenum">
              <a:rPr lang="nl-NL" smtClean="0"/>
              <a:t>‹nr.›</a:t>
            </a:fld>
            <a:endParaRPr lang="nl-NL"/>
          </a:p>
        </p:txBody>
      </p:sp>
    </p:spTree>
    <p:extLst>
      <p:ext uri="{BB962C8B-B14F-4D97-AF65-F5344CB8AC3E}">
        <p14:creationId xmlns:p14="http://schemas.microsoft.com/office/powerpoint/2010/main" val="3332276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992F8A-6843-C194-21AA-89B396A5424D}"/>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02761880-C2F1-D10E-1698-36733DB8AC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3C24095A-9794-628F-DCEE-BF4D8327BD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CC0B415-971E-A246-DDC6-253ECCE40BA8}"/>
              </a:ext>
            </a:extLst>
          </p:cNvPr>
          <p:cNvSpPr>
            <a:spLocks noGrp="1"/>
          </p:cNvSpPr>
          <p:nvPr>
            <p:ph type="dt" sz="half" idx="10"/>
          </p:nvPr>
        </p:nvSpPr>
        <p:spPr/>
        <p:txBody>
          <a:bodyPr/>
          <a:lstStyle/>
          <a:p>
            <a:fld id="{C2AD51D3-C135-4019-82B2-9006FCF2C10D}" type="datetime1">
              <a:rPr lang="nl-NL" smtClean="0"/>
              <a:t>13-9-2025</a:t>
            </a:fld>
            <a:endParaRPr lang="nl-NL"/>
          </a:p>
        </p:txBody>
      </p:sp>
      <p:sp>
        <p:nvSpPr>
          <p:cNvPr id="6" name="Tijdelijke aanduiding voor voettekst 5">
            <a:extLst>
              <a:ext uri="{FF2B5EF4-FFF2-40B4-BE49-F238E27FC236}">
                <a16:creationId xmlns:a16="http://schemas.microsoft.com/office/drawing/2014/main" id="{339BE0B2-48F8-8BE3-6CE3-D2483D41E5D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E482AD4-E87E-41D6-9F5F-D41F4DC2C9BA}"/>
              </a:ext>
            </a:extLst>
          </p:cNvPr>
          <p:cNvSpPr>
            <a:spLocks noGrp="1"/>
          </p:cNvSpPr>
          <p:nvPr>
            <p:ph type="sldNum" sz="quarter" idx="12"/>
          </p:nvPr>
        </p:nvSpPr>
        <p:spPr/>
        <p:txBody>
          <a:bodyPr/>
          <a:lstStyle/>
          <a:p>
            <a:fld id="{AB8C653D-DEAA-4F33-998E-FAD01B65D5E6}" type="slidenum">
              <a:rPr lang="nl-NL" smtClean="0"/>
              <a:t>‹nr.›</a:t>
            </a:fld>
            <a:endParaRPr lang="nl-NL"/>
          </a:p>
        </p:txBody>
      </p:sp>
    </p:spTree>
    <p:extLst>
      <p:ext uri="{BB962C8B-B14F-4D97-AF65-F5344CB8AC3E}">
        <p14:creationId xmlns:p14="http://schemas.microsoft.com/office/powerpoint/2010/main" val="510140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AC5ED6-DD13-B3B2-F1A9-C39D7B8AE484}"/>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A08CDF8C-6C51-73FD-3B23-CCE34201A8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806E9E68-BEB4-9E28-D0EB-37B7B9F6E7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E727D3D-D6D8-08F5-28FA-BC179ED9AA9B}"/>
              </a:ext>
            </a:extLst>
          </p:cNvPr>
          <p:cNvSpPr>
            <a:spLocks noGrp="1"/>
          </p:cNvSpPr>
          <p:nvPr>
            <p:ph type="dt" sz="half" idx="10"/>
          </p:nvPr>
        </p:nvSpPr>
        <p:spPr/>
        <p:txBody>
          <a:bodyPr/>
          <a:lstStyle/>
          <a:p>
            <a:fld id="{7664D089-C5CB-4880-89BF-7C9108902D79}" type="datetime1">
              <a:rPr lang="nl-NL" smtClean="0"/>
              <a:t>13-9-2025</a:t>
            </a:fld>
            <a:endParaRPr lang="nl-NL"/>
          </a:p>
        </p:txBody>
      </p:sp>
      <p:sp>
        <p:nvSpPr>
          <p:cNvPr id="6" name="Tijdelijke aanduiding voor voettekst 5">
            <a:extLst>
              <a:ext uri="{FF2B5EF4-FFF2-40B4-BE49-F238E27FC236}">
                <a16:creationId xmlns:a16="http://schemas.microsoft.com/office/drawing/2014/main" id="{84A49F96-FA71-0E9D-A98C-A07F375A0A1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251437A-E01A-0451-405B-C035E4A440FB}"/>
              </a:ext>
            </a:extLst>
          </p:cNvPr>
          <p:cNvSpPr>
            <a:spLocks noGrp="1"/>
          </p:cNvSpPr>
          <p:nvPr>
            <p:ph type="sldNum" sz="quarter" idx="12"/>
          </p:nvPr>
        </p:nvSpPr>
        <p:spPr/>
        <p:txBody>
          <a:bodyPr/>
          <a:lstStyle/>
          <a:p>
            <a:fld id="{AB8C653D-DEAA-4F33-998E-FAD01B65D5E6}" type="slidenum">
              <a:rPr lang="nl-NL" smtClean="0"/>
              <a:t>‹nr.›</a:t>
            </a:fld>
            <a:endParaRPr lang="nl-NL"/>
          </a:p>
        </p:txBody>
      </p:sp>
    </p:spTree>
    <p:extLst>
      <p:ext uri="{BB962C8B-B14F-4D97-AF65-F5344CB8AC3E}">
        <p14:creationId xmlns:p14="http://schemas.microsoft.com/office/powerpoint/2010/main" val="2725415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D37C5677-C860-AFBC-7C5A-7EA81FEE8A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8C095944-8007-589D-7210-593B2A55A1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92FB73D-8CE0-6D22-A727-C87CD29B40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37BE04-7EE8-404B-B50D-8C4A64A7F396}" type="datetime1">
              <a:rPr lang="nl-NL" smtClean="0"/>
              <a:t>13-9-2025</a:t>
            </a:fld>
            <a:endParaRPr lang="nl-NL"/>
          </a:p>
        </p:txBody>
      </p:sp>
      <p:sp>
        <p:nvSpPr>
          <p:cNvPr id="5" name="Tijdelijke aanduiding voor voettekst 4">
            <a:extLst>
              <a:ext uri="{FF2B5EF4-FFF2-40B4-BE49-F238E27FC236}">
                <a16:creationId xmlns:a16="http://schemas.microsoft.com/office/drawing/2014/main" id="{674A1520-906D-AB94-0BF5-2B3E1F3F57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390D4D3F-E36D-C956-2F33-1FA9202E51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8C653D-DEAA-4F33-998E-FAD01B65D5E6}" type="slidenum">
              <a:rPr lang="nl-NL" smtClean="0"/>
              <a:t>‹nr.›</a:t>
            </a:fld>
            <a:endParaRPr lang="nl-NL"/>
          </a:p>
        </p:txBody>
      </p:sp>
    </p:spTree>
    <p:extLst>
      <p:ext uri="{BB962C8B-B14F-4D97-AF65-F5344CB8AC3E}">
        <p14:creationId xmlns:p14="http://schemas.microsoft.com/office/powerpoint/2010/main" val="3999810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0885F1-969F-8CD8-6FD0-E3DA930729DD}"/>
              </a:ext>
            </a:extLst>
          </p:cNvPr>
          <p:cNvSpPr>
            <a:spLocks noGrp="1"/>
          </p:cNvSpPr>
          <p:nvPr>
            <p:ph type="ctrTitle"/>
          </p:nvPr>
        </p:nvSpPr>
        <p:spPr>
          <a:xfrm>
            <a:off x="185663" y="1681040"/>
            <a:ext cx="10303379" cy="2387600"/>
          </a:xfrm>
        </p:spPr>
        <p:txBody>
          <a:bodyPr>
            <a:normAutofit/>
          </a:bodyPr>
          <a:lstStyle/>
          <a:p>
            <a:br>
              <a:rPr lang="nl-NL" sz="4000" b="1" dirty="0">
                <a:latin typeface="Nunito" pitchFamily="2" charset="0"/>
              </a:rPr>
            </a:br>
            <a:br>
              <a:rPr lang="nl-NL" sz="4000" b="1" dirty="0">
                <a:latin typeface="Nunito" pitchFamily="2" charset="0"/>
              </a:rPr>
            </a:br>
            <a:r>
              <a:rPr lang="nl-NL" sz="4000" b="1" dirty="0">
                <a:latin typeface="Nunito" pitchFamily="2" charset="0"/>
              </a:rPr>
              <a:t>Ketentafel Podiumkunstenfestivals</a:t>
            </a:r>
            <a:br>
              <a:rPr lang="nl-NL" sz="4000" b="1" dirty="0">
                <a:latin typeface="Nunito" pitchFamily="2" charset="0"/>
              </a:rPr>
            </a:br>
            <a:endParaRPr lang="nl-NL" sz="4000" b="1" dirty="0">
              <a:latin typeface="Nunito" pitchFamily="2" charset="0"/>
            </a:endParaRPr>
          </a:p>
        </p:txBody>
      </p:sp>
      <p:sp>
        <p:nvSpPr>
          <p:cNvPr id="3" name="Ondertitel 2">
            <a:extLst>
              <a:ext uri="{FF2B5EF4-FFF2-40B4-BE49-F238E27FC236}">
                <a16:creationId xmlns:a16="http://schemas.microsoft.com/office/drawing/2014/main" id="{C28B4E4C-BD4E-F10A-3111-343F054CE66E}"/>
              </a:ext>
            </a:extLst>
          </p:cNvPr>
          <p:cNvSpPr>
            <a:spLocks noGrp="1"/>
          </p:cNvSpPr>
          <p:nvPr>
            <p:ph type="subTitle" idx="1"/>
          </p:nvPr>
        </p:nvSpPr>
        <p:spPr>
          <a:xfrm>
            <a:off x="625440" y="3533671"/>
            <a:ext cx="9144000" cy="1655762"/>
          </a:xfrm>
        </p:spPr>
        <p:txBody>
          <a:bodyPr>
            <a:normAutofit fontScale="92500" lnSpcReduction="20000"/>
          </a:bodyPr>
          <a:lstStyle/>
          <a:p>
            <a:endParaRPr lang="nl-NL" dirty="0">
              <a:latin typeface="Nunito" pitchFamily="2" charset="0"/>
            </a:endParaRPr>
          </a:p>
          <a:p>
            <a:r>
              <a:rPr lang="nl-NL" b="1" dirty="0">
                <a:latin typeface="Nunito" pitchFamily="2" charset="0"/>
              </a:rPr>
              <a:t>Stand van </a:t>
            </a:r>
            <a:r>
              <a:rPr lang="nl-NL" b="1">
                <a:latin typeface="Nunito" pitchFamily="2" charset="0"/>
              </a:rPr>
              <a:t>zaken Voorstudie Beloning </a:t>
            </a:r>
            <a:r>
              <a:rPr lang="nl-NL" b="1" dirty="0">
                <a:latin typeface="Nunito" pitchFamily="2" charset="0"/>
              </a:rPr>
              <a:t>Podiumkunstenfestivals</a:t>
            </a:r>
          </a:p>
          <a:p>
            <a:endParaRPr lang="nl-NL" dirty="0">
              <a:latin typeface="Nunito" pitchFamily="2" charset="0"/>
            </a:endParaRPr>
          </a:p>
          <a:p>
            <a:r>
              <a:rPr lang="nl-NL" sz="1400" dirty="0">
                <a:latin typeface="Nunito" pitchFamily="2" charset="0"/>
              </a:rPr>
              <a:t>Donderdag 18 september</a:t>
            </a:r>
          </a:p>
          <a:p>
            <a:r>
              <a:rPr lang="nl-NL" sz="1400" dirty="0">
                <a:latin typeface="Nunito" pitchFamily="2" charset="0"/>
              </a:rPr>
              <a:t>Henk Vinken en Richard Geukema</a:t>
            </a:r>
          </a:p>
          <a:p>
            <a:endParaRPr lang="nl-NL" dirty="0"/>
          </a:p>
        </p:txBody>
      </p:sp>
      <p:sp>
        <p:nvSpPr>
          <p:cNvPr id="7" name="Tekstvak 6">
            <a:extLst>
              <a:ext uri="{FF2B5EF4-FFF2-40B4-BE49-F238E27FC236}">
                <a16:creationId xmlns:a16="http://schemas.microsoft.com/office/drawing/2014/main" id="{A832C0A4-54FD-5746-1234-C49BD80FDE54}"/>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sp>
        <p:nvSpPr>
          <p:cNvPr id="5" name="Tijdelijke aanduiding voor dianummer 4">
            <a:extLst>
              <a:ext uri="{FF2B5EF4-FFF2-40B4-BE49-F238E27FC236}">
                <a16:creationId xmlns:a16="http://schemas.microsoft.com/office/drawing/2014/main" id="{BB7CCDEA-037A-81A2-B223-B4A74BA3FEB4}"/>
              </a:ext>
            </a:extLst>
          </p:cNvPr>
          <p:cNvSpPr>
            <a:spLocks noGrp="1"/>
          </p:cNvSpPr>
          <p:nvPr>
            <p:ph type="sldNum" sz="quarter" idx="12"/>
          </p:nvPr>
        </p:nvSpPr>
        <p:spPr/>
        <p:txBody>
          <a:bodyPr/>
          <a:lstStyle/>
          <a:p>
            <a:fld id="{AB8C653D-DEAA-4F33-998E-FAD01B65D5E6}" type="slidenum">
              <a:rPr lang="nl-NL" smtClean="0"/>
              <a:t>1</a:t>
            </a:fld>
            <a:endParaRPr lang="nl-NL"/>
          </a:p>
        </p:txBody>
      </p:sp>
      <p:sp>
        <p:nvSpPr>
          <p:cNvPr id="4" name="Tijdelijke aanduiding voor inhoud 2">
            <a:extLst>
              <a:ext uri="{FF2B5EF4-FFF2-40B4-BE49-F238E27FC236}">
                <a16:creationId xmlns:a16="http://schemas.microsoft.com/office/drawing/2014/main" id="{D4F4F890-2328-ADC9-394F-AAB35276ABD7}"/>
              </a:ext>
            </a:extLst>
          </p:cNvPr>
          <p:cNvSpPr txBox="1">
            <a:spLocks/>
          </p:cNvSpPr>
          <p:nvPr/>
        </p:nvSpPr>
        <p:spPr>
          <a:xfrm rot="20003966">
            <a:off x="262308" y="745033"/>
            <a:ext cx="3349389" cy="1502457"/>
          </a:xfrm>
          <a:prstGeom prst="rect">
            <a:avLst/>
          </a:prstGeom>
          <a:solidFill>
            <a:srgbClr val="FFFF00"/>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nl-NL" sz="1400" dirty="0">
                <a:latin typeface="Nunito" pitchFamily="2" charset="0"/>
              </a:rPr>
              <a:t>Eerste blik op data</a:t>
            </a:r>
          </a:p>
          <a:p>
            <a:pPr marL="0" indent="0">
              <a:buNone/>
            </a:pPr>
            <a:br>
              <a:rPr lang="nl-NL" sz="1400" dirty="0">
                <a:latin typeface="Nunito" pitchFamily="2" charset="0"/>
              </a:rPr>
            </a:br>
            <a:r>
              <a:rPr lang="nl-NL" sz="1400" b="1" dirty="0">
                <a:latin typeface="Nunito" pitchFamily="2" charset="0"/>
              </a:rPr>
              <a:t>Vertrouwelijk en niet verspreiden</a:t>
            </a:r>
          </a:p>
          <a:p>
            <a:pPr marL="0" indent="0">
              <a:buNone/>
            </a:pPr>
            <a:endParaRPr lang="nl-NL" sz="1400" b="1" dirty="0">
              <a:latin typeface="Nunito" pitchFamily="2" charset="0"/>
            </a:endParaRPr>
          </a:p>
          <a:p>
            <a:pPr marL="0" indent="0">
              <a:buNone/>
            </a:pPr>
            <a:r>
              <a:rPr lang="nl-NL" sz="1400" dirty="0">
                <a:latin typeface="Nunito" pitchFamily="2" charset="0"/>
              </a:rPr>
              <a:t>Opmerkingen en vragen welkom</a:t>
            </a:r>
            <a:r>
              <a:rPr lang="nl-NL" sz="1400" dirty="0">
                <a:latin typeface="Nunito" pitchFamily="2" charset="0"/>
                <a:sym typeface="Wingdings" panose="05000000000000000000" pitchFamily="2" charset="2"/>
              </a:rPr>
              <a:t> </a:t>
            </a:r>
            <a:endParaRPr lang="nl-NL" sz="1400" dirty="0">
              <a:latin typeface="Nunito" pitchFamily="2" charset="0"/>
            </a:endParaRPr>
          </a:p>
        </p:txBody>
      </p:sp>
      <p:pic>
        <p:nvPicPr>
          <p:cNvPr id="8" name="Afbeelding 7">
            <a:extLst>
              <a:ext uri="{FF2B5EF4-FFF2-40B4-BE49-F238E27FC236}">
                <a16:creationId xmlns:a16="http://schemas.microsoft.com/office/drawing/2014/main" id="{86406EB6-D0EA-66AB-1DA0-F3A517A816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spTree>
    <p:extLst>
      <p:ext uri="{BB962C8B-B14F-4D97-AF65-F5344CB8AC3E}">
        <p14:creationId xmlns:p14="http://schemas.microsoft.com/office/powerpoint/2010/main" val="2768680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7E280-2F05-2CC9-11AB-957560133B8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8829C37-4D2D-74A0-3758-B7F6DE932FE4}"/>
              </a:ext>
            </a:extLst>
          </p:cNvPr>
          <p:cNvSpPr>
            <a:spLocks noGrp="1"/>
          </p:cNvSpPr>
          <p:nvPr>
            <p:ph type="title"/>
          </p:nvPr>
        </p:nvSpPr>
        <p:spPr/>
        <p:txBody>
          <a:bodyPr>
            <a:normAutofit/>
          </a:bodyPr>
          <a:lstStyle/>
          <a:p>
            <a:r>
              <a:rPr lang="nl-NL" sz="1800" b="1" dirty="0">
                <a:latin typeface="Nunito" pitchFamily="2" charset="0"/>
              </a:rPr>
              <a:t>4. Eerste bevindingen</a:t>
            </a:r>
            <a:br>
              <a:rPr lang="nl-NL" sz="1800" b="1" dirty="0">
                <a:latin typeface="Nunito" pitchFamily="2" charset="0"/>
              </a:rPr>
            </a:br>
            <a:r>
              <a:rPr lang="nl-NL" sz="1800" b="1" dirty="0">
                <a:latin typeface="Nunito" pitchFamily="2" charset="0"/>
              </a:rPr>
              <a:t>Profiel: onderzoeksvraag 1</a:t>
            </a:r>
            <a:br>
              <a:rPr lang="nl-NL" sz="1800" b="1" dirty="0">
                <a:latin typeface="Nunito" pitchFamily="2" charset="0"/>
              </a:rPr>
            </a:br>
            <a:br>
              <a:rPr lang="nl-NL" sz="2600" b="1" dirty="0">
                <a:latin typeface="Nunito" pitchFamily="2" charset="0"/>
              </a:rPr>
            </a:br>
            <a:endParaRPr lang="nl-NL" sz="2600" b="1" dirty="0">
              <a:latin typeface="Nunito" pitchFamily="2" charset="0"/>
            </a:endParaRPr>
          </a:p>
        </p:txBody>
      </p:sp>
      <p:sp>
        <p:nvSpPr>
          <p:cNvPr id="3" name="Tijdelijke aanduiding voor inhoud 2">
            <a:extLst>
              <a:ext uri="{FF2B5EF4-FFF2-40B4-BE49-F238E27FC236}">
                <a16:creationId xmlns:a16="http://schemas.microsoft.com/office/drawing/2014/main" id="{F99AD400-81F1-AC94-1115-B8EDCD53837F}"/>
              </a:ext>
            </a:extLst>
          </p:cNvPr>
          <p:cNvSpPr>
            <a:spLocks noGrp="1"/>
          </p:cNvSpPr>
          <p:nvPr>
            <p:ph idx="1"/>
          </p:nvPr>
        </p:nvSpPr>
        <p:spPr>
          <a:xfrm>
            <a:off x="624553" y="1386009"/>
            <a:ext cx="8362429" cy="4351338"/>
          </a:xfrm>
        </p:spPr>
        <p:txBody>
          <a:bodyPr>
            <a:normAutofit/>
          </a:bodyPr>
          <a:lstStyle/>
          <a:p>
            <a:pPr lvl="1">
              <a:buFont typeface="Wingdings" panose="05000000000000000000" pitchFamily="2" charset="2"/>
              <a:buChar char="è"/>
            </a:pPr>
            <a:r>
              <a:rPr lang="nl-NL" sz="1800" dirty="0">
                <a:latin typeface="Nunito" pitchFamily="2" charset="0"/>
              </a:rPr>
              <a:t> Er zijn 66 festivals die deelnemen aan het samenwerkingsverband Verenigde Podiumkunstenfestivals (VPF), waarvan er 59 een meerjarige subsidie van het rijk* ontvangen.</a:t>
            </a:r>
          </a:p>
          <a:p>
            <a:pPr lvl="1">
              <a:buFont typeface="Wingdings" panose="05000000000000000000" pitchFamily="2" charset="2"/>
              <a:buChar char="è"/>
            </a:pPr>
            <a:r>
              <a:rPr lang="nl-NL" sz="1800" dirty="0">
                <a:latin typeface="Nunito" pitchFamily="2" charset="0"/>
              </a:rPr>
              <a:t> In het totaal zijn er 88 festivals met een meerjarige subsidie van het rijk</a:t>
            </a:r>
          </a:p>
          <a:p>
            <a:pPr lvl="1">
              <a:buFont typeface="Wingdings" panose="05000000000000000000" pitchFamily="2" charset="2"/>
              <a:buChar char="è"/>
            </a:pPr>
            <a:endParaRPr lang="nl-NL" sz="1800" dirty="0">
              <a:latin typeface="Nunito" pitchFamily="2" charset="0"/>
            </a:endParaRPr>
          </a:p>
          <a:p>
            <a:pPr lvl="1"/>
            <a:endParaRPr lang="nl-NL" sz="1800" dirty="0">
              <a:latin typeface="Nunito" pitchFamily="2" charset="0"/>
            </a:endParaRPr>
          </a:p>
          <a:p>
            <a:endParaRPr lang="nl-NL" sz="2600" dirty="0">
              <a:latin typeface="Nunito" pitchFamily="2" charset="0"/>
            </a:endParaRPr>
          </a:p>
          <a:p>
            <a:pPr marL="0" indent="0">
              <a:buNone/>
            </a:pPr>
            <a:endParaRPr lang="nl-NL" dirty="0">
              <a:latin typeface="Nunito" pitchFamily="2" charset="0"/>
            </a:endParaRPr>
          </a:p>
        </p:txBody>
      </p:sp>
      <p:sp>
        <p:nvSpPr>
          <p:cNvPr id="6" name="Tijdelijke aanduiding voor dianummer 5">
            <a:extLst>
              <a:ext uri="{FF2B5EF4-FFF2-40B4-BE49-F238E27FC236}">
                <a16:creationId xmlns:a16="http://schemas.microsoft.com/office/drawing/2014/main" id="{7A3C2990-6C12-CFCA-687B-06A7132A2CFC}"/>
              </a:ext>
            </a:extLst>
          </p:cNvPr>
          <p:cNvSpPr>
            <a:spLocks noGrp="1"/>
          </p:cNvSpPr>
          <p:nvPr>
            <p:ph type="sldNum" sz="quarter" idx="12"/>
          </p:nvPr>
        </p:nvSpPr>
        <p:spPr/>
        <p:txBody>
          <a:bodyPr/>
          <a:lstStyle/>
          <a:p>
            <a:fld id="{AB8C653D-DEAA-4F33-998E-FAD01B65D5E6}" type="slidenum">
              <a:rPr lang="nl-NL" smtClean="0"/>
              <a:t>10</a:t>
            </a:fld>
            <a:endParaRPr lang="nl-NL"/>
          </a:p>
        </p:txBody>
      </p:sp>
      <p:sp>
        <p:nvSpPr>
          <p:cNvPr id="5" name="Tekstvak 4">
            <a:extLst>
              <a:ext uri="{FF2B5EF4-FFF2-40B4-BE49-F238E27FC236}">
                <a16:creationId xmlns:a16="http://schemas.microsoft.com/office/drawing/2014/main" id="{CD20E68B-7A4D-7116-8D69-3F6E1141A822}"/>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sp>
        <p:nvSpPr>
          <p:cNvPr id="7" name="Ovaal 6">
            <a:extLst>
              <a:ext uri="{FF2B5EF4-FFF2-40B4-BE49-F238E27FC236}">
                <a16:creationId xmlns:a16="http://schemas.microsoft.com/office/drawing/2014/main" id="{2E1E3193-A05B-F02F-7BFF-B4D141ED8DEE}"/>
              </a:ext>
            </a:extLst>
          </p:cNvPr>
          <p:cNvSpPr/>
          <p:nvPr/>
        </p:nvSpPr>
        <p:spPr>
          <a:xfrm>
            <a:off x="3925616" y="2962390"/>
            <a:ext cx="3577591" cy="2992582"/>
          </a:xfrm>
          <a:prstGeom prst="ellipse">
            <a:avLst/>
          </a:prstGeom>
          <a:solidFill>
            <a:schemeClr val="accent1">
              <a:lumMod val="60000"/>
              <a:lumOff val="40000"/>
            </a:schemeClr>
          </a:solidFill>
          <a:ln w="50800">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Ovaal 3">
            <a:extLst>
              <a:ext uri="{FF2B5EF4-FFF2-40B4-BE49-F238E27FC236}">
                <a16:creationId xmlns:a16="http://schemas.microsoft.com/office/drawing/2014/main" id="{CEA18565-2B97-0806-4BC1-031653E6383E}"/>
              </a:ext>
            </a:extLst>
          </p:cNvPr>
          <p:cNvSpPr/>
          <p:nvPr/>
        </p:nvSpPr>
        <p:spPr>
          <a:xfrm>
            <a:off x="2988773" y="2962390"/>
            <a:ext cx="3980873" cy="2992582"/>
          </a:xfrm>
          <a:prstGeom prst="ellipse">
            <a:avLst/>
          </a:prstGeom>
          <a:noFill/>
          <a:ln w="38100">
            <a:solidFill>
              <a:schemeClr val="accent6">
                <a:lumMod val="75000"/>
              </a:schemeClr>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Tekstvak 7">
            <a:extLst>
              <a:ext uri="{FF2B5EF4-FFF2-40B4-BE49-F238E27FC236}">
                <a16:creationId xmlns:a16="http://schemas.microsoft.com/office/drawing/2014/main" id="{822E88B6-9091-DACA-8F88-54844A827110}"/>
              </a:ext>
            </a:extLst>
          </p:cNvPr>
          <p:cNvSpPr txBox="1"/>
          <p:nvPr/>
        </p:nvSpPr>
        <p:spPr>
          <a:xfrm>
            <a:off x="5113416" y="4120936"/>
            <a:ext cx="798222" cy="461665"/>
          </a:xfrm>
          <a:prstGeom prst="rect">
            <a:avLst/>
          </a:prstGeom>
          <a:noFill/>
        </p:spPr>
        <p:txBody>
          <a:bodyPr wrap="square" rtlCol="0">
            <a:spAutoFit/>
          </a:bodyPr>
          <a:lstStyle/>
          <a:p>
            <a:r>
              <a:rPr lang="nl-NL" sz="2400" dirty="0">
                <a:latin typeface="Nunito" pitchFamily="2" charset="0"/>
              </a:rPr>
              <a:t>59</a:t>
            </a:r>
          </a:p>
        </p:txBody>
      </p:sp>
      <p:sp>
        <p:nvSpPr>
          <p:cNvPr id="9" name="Tekstvak 8">
            <a:extLst>
              <a:ext uri="{FF2B5EF4-FFF2-40B4-BE49-F238E27FC236}">
                <a16:creationId xmlns:a16="http://schemas.microsoft.com/office/drawing/2014/main" id="{92FCF5FB-817F-2932-78C9-218942C374ED}"/>
              </a:ext>
            </a:extLst>
          </p:cNvPr>
          <p:cNvSpPr txBox="1"/>
          <p:nvPr/>
        </p:nvSpPr>
        <p:spPr>
          <a:xfrm>
            <a:off x="7073315" y="4105900"/>
            <a:ext cx="591417" cy="461665"/>
          </a:xfrm>
          <a:prstGeom prst="rect">
            <a:avLst/>
          </a:prstGeom>
          <a:noFill/>
        </p:spPr>
        <p:txBody>
          <a:bodyPr wrap="square" rtlCol="0">
            <a:spAutoFit/>
          </a:bodyPr>
          <a:lstStyle/>
          <a:p>
            <a:r>
              <a:rPr lang="nl-NL" sz="2400" dirty="0">
                <a:latin typeface="Nunito" pitchFamily="2" charset="0"/>
              </a:rPr>
              <a:t>7</a:t>
            </a:r>
          </a:p>
        </p:txBody>
      </p:sp>
      <p:sp>
        <p:nvSpPr>
          <p:cNvPr id="10" name="Tekstvak 9">
            <a:extLst>
              <a:ext uri="{FF2B5EF4-FFF2-40B4-BE49-F238E27FC236}">
                <a16:creationId xmlns:a16="http://schemas.microsoft.com/office/drawing/2014/main" id="{18D5E834-5880-7AEC-8601-EE608FF6EDDE}"/>
              </a:ext>
            </a:extLst>
          </p:cNvPr>
          <p:cNvSpPr txBox="1"/>
          <p:nvPr/>
        </p:nvSpPr>
        <p:spPr>
          <a:xfrm>
            <a:off x="3230530" y="4120936"/>
            <a:ext cx="798222" cy="461665"/>
          </a:xfrm>
          <a:prstGeom prst="rect">
            <a:avLst/>
          </a:prstGeom>
          <a:noFill/>
        </p:spPr>
        <p:txBody>
          <a:bodyPr wrap="square" rtlCol="0">
            <a:spAutoFit/>
          </a:bodyPr>
          <a:lstStyle/>
          <a:p>
            <a:r>
              <a:rPr lang="nl-NL" sz="2400" dirty="0">
                <a:latin typeface="Nunito" pitchFamily="2" charset="0"/>
              </a:rPr>
              <a:t>29</a:t>
            </a:r>
          </a:p>
        </p:txBody>
      </p:sp>
      <p:sp>
        <p:nvSpPr>
          <p:cNvPr id="11" name="Tekstvak 10">
            <a:extLst>
              <a:ext uri="{FF2B5EF4-FFF2-40B4-BE49-F238E27FC236}">
                <a16:creationId xmlns:a16="http://schemas.microsoft.com/office/drawing/2014/main" id="{0FAFF1E7-454F-3520-3DC2-61F53B6F8AE8}"/>
              </a:ext>
            </a:extLst>
          </p:cNvPr>
          <p:cNvSpPr txBox="1"/>
          <p:nvPr/>
        </p:nvSpPr>
        <p:spPr>
          <a:xfrm>
            <a:off x="3118369" y="6211669"/>
            <a:ext cx="7316046" cy="553998"/>
          </a:xfrm>
          <a:prstGeom prst="rect">
            <a:avLst/>
          </a:prstGeom>
          <a:noFill/>
        </p:spPr>
        <p:txBody>
          <a:bodyPr wrap="square" rtlCol="0">
            <a:spAutoFit/>
          </a:bodyPr>
          <a:lstStyle/>
          <a:p>
            <a:r>
              <a:rPr lang="nl-NL" sz="1000" dirty="0">
                <a:latin typeface="Nunito" pitchFamily="2" charset="0"/>
              </a:rPr>
              <a:t>* Via BIS of Fonds Podiumkunsten of Fonds voor Cultuurparticipatie; Het betreft meerjarig gesubsidieerde instellingen in de periode(n)2021-2024 en/</a:t>
            </a:r>
            <a:r>
              <a:rPr lang="nl-NL" sz="1000" b="1" dirty="0">
                <a:latin typeface="Nunito" pitchFamily="2" charset="0"/>
              </a:rPr>
              <a:t>of</a:t>
            </a:r>
            <a:r>
              <a:rPr lang="nl-NL" sz="1000" dirty="0">
                <a:latin typeface="Nunito" pitchFamily="2" charset="0"/>
              </a:rPr>
              <a:t> in 2025-2028</a:t>
            </a:r>
          </a:p>
          <a:p>
            <a:r>
              <a:rPr lang="nl-NL" sz="1000" dirty="0">
                <a:highlight>
                  <a:srgbClr val="00FFFF"/>
                </a:highlight>
                <a:latin typeface="Nunito" pitchFamily="2" charset="0"/>
              </a:rPr>
              <a:t>Niet meegenomen zijn  Letterenfonds / literaire festivals en Filmfonds / filmfestivals waar separate ketentafels voor zijn </a:t>
            </a:r>
          </a:p>
        </p:txBody>
      </p:sp>
      <p:sp>
        <p:nvSpPr>
          <p:cNvPr id="12" name="Tekstvak 11">
            <a:extLst>
              <a:ext uri="{FF2B5EF4-FFF2-40B4-BE49-F238E27FC236}">
                <a16:creationId xmlns:a16="http://schemas.microsoft.com/office/drawing/2014/main" id="{4C83D275-DC94-65B3-FCA7-F14609D443B0}"/>
              </a:ext>
            </a:extLst>
          </p:cNvPr>
          <p:cNvSpPr txBox="1"/>
          <p:nvPr/>
        </p:nvSpPr>
        <p:spPr>
          <a:xfrm>
            <a:off x="6936653" y="3100718"/>
            <a:ext cx="2523280" cy="369332"/>
          </a:xfrm>
          <a:prstGeom prst="rect">
            <a:avLst/>
          </a:prstGeom>
          <a:noFill/>
        </p:spPr>
        <p:txBody>
          <a:bodyPr wrap="square" rtlCol="0">
            <a:spAutoFit/>
          </a:bodyPr>
          <a:lstStyle/>
          <a:p>
            <a:r>
              <a:rPr lang="nl-NL" b="1" dirty="0">
                <a:solidFill>
                  <a:schemeClr val="accent1">
                    <a:lumMod val="60000"/>
                    <a:lumOff val="40000"/>
                  </a:schemeClr>
                </a:solidFill>
                <a:latin typeface="Nunito" pitchFamily="2" charset="0"/>
              </a:rPr>
              <a:t>VPF</a:t>
            </a:r>
          </a:p>
        </p:txBody>
      </p:sp>
      <p:sp>
        <p:nvSpPr>
          <p:cNvPr id="13" name="Tekstvak 12">
            <a:extLst>
              <a:ext uri="{FF2B5EF4-FFF2-40B4-BE49-F238E27FC236}">
                <a16:creationId xmlns:a16="http://schemas.microsoft.com/office/drawing/2014/main" id="{E4E6952C-C498-1DA0-E399-0557E8E0DFE1}"/>
              </a:ext>
            </a:extLst>
          </p:cNvPr>
          <p:cNvSpPr txBox="1"/>
          <p:nvPr/>
        </p:nvSpPr>
        <p:spPr>
          <a:xfrm>
            <a:off x="1118271" y="3364909"/>
            <a:ext cx="2324425" cy="646331"/>
          </a:xfrm>
          <a:prstGeom prst="rect">
            <a:avLst/>
          </a:prstGeom>
          <a:noFill/>
        </p:spPr>
        <p:txBody>
          <a:bodyPr wrap="square" rtlCol="0">
            <a:spAutoFit/>
          </a:bodyPr>
          <a:lstStyle/>
          <a:p>
            <a:r>
              <a:rPr lang="nl-NL" b="1" dirty="0">
                <a:solidFill>
                  <a:schemeClr val="accent6">
                    <a:lumMod val="75000"/>
                  </a:schemeClr>
                </a:solidFill>
                <a:latin typeface="Nunito" pitchFamily="2" charset="0"/>
              </a:rPr>
              <a:t>Meerjarige subsidie van het rijk</a:t>
            </a:r>
          </a:p>
        </p:txBody>
      </p:sp>
      <p:pic>
        <p:nvPicPr>
          <p:cNvPr id="14" name="Afbeelding 13">
            <a:extLst>
              <a:ext uri="{FF2B5EF4-FFF2-40B4-BE49-F238E27FC236}">
                <a16:creationId xmlns:a16="http://schemas.microsoft.com/office/drawing/2014/main" id="{AB5900E3-40D3-EF30-2E50-3B73DD6AF9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sp>
        <p:nvSpPr>
          <p:cNvPr id="15" name="Tekstvak 14">
            <a:extLst>
              <a:ext uri="{FF2B5EF4-FFF2-40B4-BE49-F238E27FC236}">
                <a16:creationId xmlns:a16="http://schemas.microsoft.com/office/drawing/2014/main" id="{0CCB5D9B-7E9B-E56D-9E1C-64AC13BD6ECF}"/>
              </a:ext>
            </a:extLst>
          </p:cNvPr>
          <p:cNvSpPr txBox="1"/>
          <p:nvPr/>
        </p:nvSpPr>
        <p:spPr>
          <a:xfrm>
            <a:off x="8484045" y="3955253"/>
            <a:ext cx="3402773" cy="954107"/>
          </a:xfrm>
          <a:prstGeom prst="rect">
            <a:avLst/>
          </a:prstGeom>
          <a:solidFill>
            <a:schemeClr val="accent6">
              <a:lumMod val="40000"/>
              <a:lumOff val="60000"/>
            </a:schemeClr>
          </a:solidFill>
        </p:spPr>
        <p:txBody>
          <a:bodyPr wrap="square" rtlCol="0">
            <a:spAutoFit/>
          </a:bodyPr>
          <a:lstStyle/>
          <a:p>
            <a:r>
              <a:rPr lang="nl-NL" sz="2800" dirty="0">
                <a:latin typeface="Nunito" pitchFamily="2" charset="0"/>
              </a:rPr>
              <a:t>Jullie opmerkingen of vragen?</a:t>
            </a:r>
          </a:p>
        </p:txBody>
      </p:sp>
    </p:spTree>
    <p:extLst>
      <p:ext uri="{BB962C8B-B14F-4D97-AF65-F5344CB8AC3E}">
        <p14:creationId xmlns:p14="http://schemas.microsoft.com/office/powerpoint/2010/main" val="2646291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952CC-83DD-C64D-A1E5-A9C8610ED0F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762CAFD-85C5-2157-243C-0C42A32B5C40}"/>
              </a:ext>
            </a:extLst>
          </p:cNvPr>
          <p:cNvSpPr>
            <a:spLocks noGrp="1"/>
          </p:cNvSpPr>
          <p:nvPr>
            <p:ph type="title"/>
          </p:nvPr>
        </p:nvSpPr>
        <p:spPr/>
        <p:txBody>
          <a:bodyPr>
            <a:normAutofit/>
          </a:bodyPr>
          <a:lstStyle/>
          <a:p>
            <a:r>
              <a:rPr lang="nl-NL" sz="1800" b="1" dirty="0">
                <a:latin typeface="Nunito" pitchFamily="2" charset="0"/>
              </a:rPr>
              <a:t>4. Eerste bevindingen</a:t>
            </a:r>
            <a:br>
              <a:rPr lang="nl-NL" sz="1800" b="1" dirty="0">
                <a:latin typeface="Nunito" pitchFamily="2" charset="0"/>
              </a:rPr>
            </a:br>
            <a:r>
              <a:rPr lang="nl-NL" sz="1800" b="1" dirty="0">
                <a:latin typeface="Nunito" pitchFamily="2" charset="0"/>
              </a:rPr>
              <a:t>Profiel: onderzoeksvraag 2</a:t>
            </a:r>
            <a:br>
              <a:rPr lang="nl-NL" sz="1800" b="1" dirty="0">
                <a:latin typeface="Nunito" pitchFamily="2" charset="0"/>
              </a:rPr>
            </a:br>
            <a:br>
              <a:rPr lang="nl-NL" sz="2600" b="1" dirty="0">
                <a:latin typeface="Nunito" pitchFamily="2" charset="0"/>
              </a:rPr>
            </a:br>
            <a:endParaRPr lang="nl-NL" sz="2600" b="1" dirty="0">
              <a:latin typeface="Nunito" pitchFamily="2" charset="0"/>
            </a:endParaRPr>
          </a:p>
        </p:txBody>
      </p:sp>
      <p:sp>
        <p:nvSpPr>
          <p:cNvPr id="3" name="Tijdelijke aanduiding voor inhoud 2">
            <a:extLst>
              <a:ext uri="{FF2B5EF4-FFF2-40B4-BE49-F238E27FC236}">
                <a16:creationId xmlns:a16="http://schemas.microsoft.com/office/drawing/2014/main" id="{D65F6A7C-B4A8-7D68-C27F-9B1D6FD7EC12}"/>
              </a:ext>
            </a:extLst>
          </p:cNvPr>
          <p:cNvSpPr>
            <a:spLocks noGrp="1"/>
          </p:cNvSpPr>
          <p:nvPr>
            <p:ph idx="1"/>
          </p:nvPr>
        </p:nvSpPr>
        <p:spPr>
          <a:xfrm>
            <a:off x="624553" y="1386009"/>
            <a:ext cx="8362429" cy="923082"/>
          </a:xfrm>
        </p:spPr>
        <p:txBody>
          <a:bodyPr>
            <a:normAutofit/>
          </a:bodyPr>
          <a:lstStyle/>
          <a:p>
            <a:pPr lvl="1">
              <a:buFont typeface="Wingdings" panose="05000000000000000000" pitchFamily="2" charset="2"/>
              <a:buChar char="è"/>
            </a:pPr>
            <a:r>
              <a:rPr lang="nl-NL" sz="1800" dirty="0">
                <a:latin typeface="Nunito" pitchFamily="2" charset="0"/>
              </a:rPr>
              <a:t> Multidisciplinaire festivals zijn met 23 van de 66 VPF festivals de grootste  categorie, zij ontwikkelen diverse kunstvormen</a:t>
            </a:r>
          </a:p>
          <a:p>
            <a:pPr lvl="1">
              <a:buFont typeface="Wingdings" panose="05000000000000000000" pitchFamily="2" charset="2"/>
              <a:buChar char="è"/>
            </a:pPr>
            <a:r>
              <a:rPr lang="nl-NL" sz="1800" dirty="0">
                <a:latin typeface="Nunito" pitchFamily="2" charset="0"/>
              </a:rPr>
              <a:t> Daarna volgen muziekfestivals </a:t>
            </a:r>
          </a:p>
          <a:p>
            <a:pPr lvl="1">
              <a:buFont typeface="Wingdings" panose="05000000000000000000" pitchFamily="2" charset="2"/>
              <a:buChar char="è"/>
            </a:pPr>
            <a:endParaRPr lang="nl-NL" sz="1800" dirty="0">
              <a:latin typeface="Nunito" pitchFamily="2" charset="0"/>
            </a:endParaRPr>
          </a:p>
          <a:p>
            <a:pPr lvl="1">
              <a:buFont typeface="Wingdings" panose="05000000000000000000" pitchFamily="2" charset="2"/>
              <a:buChar char="è"/>
            </a:pPr>
            <a:endParaRPr lang="nl-NL" sz="1800" dirty="0">
              <a:latin typeface="Nunito" pitchFamily="2" charset="0"/>
            </a:endParaRPr>
          </a:p>
          <a:p>
            <a:pPr lvl="1"/>
            <a:endParaRPr lang="nl-NL" sz="1800" dirty="0">
              <a:latin typeface="Nunito" pitchFamily="2" charset="0"/>
            </a:endParaRPr>
          </a:p>
          <a:p>
            <a:endParaRPr lang="nl-NL" sz="2600" dirty="0">
              <a:latin typeface="Nunito" pitchFamily="2" charset="0"/>
            </a:endParaRPr>
          </a:p>
          <a:p>
            <a:pPr marL="0" indent="0">
              <a:buNone/>
            </a:pPr>
            <a:endParaRPr lang="nl-NL" dirty="0">
              <a:latin typeface="Nunito" pitchFamily="2" charset="0"/>
            </a:endParaRPr>
          </a:p>
        </p:txBody>
      </p:sp>
      <p:sp>
        <p:nvSpPr>
          <p:cNvPr id="6" name="Tijdelijke aanduiding voor dianummer 5">
            <a:extLst>
              <a:ext uri="{FF2B5EF4-FFF2-40B4-BE49-F238E27FC236}">
                <a16:creationId xmlns:a16="http://schemas.microsoft.com/office/drawing/2014/main" id="{A0B24C62-5220-EF3E-F239-BCDC7DF62D3E}"/>
              </a:ext>
            </a:extLst>
          </p:cNvPr>
          <p:cNvSpPr>
            <a:spLocks noGrp="1"/>
          </p:cNvSpPr>
          <p:nvPr>
            <p:ph type="sldNum" sz="quarter" idx="12"/>
          </p:nvPr>
        </p:nvSpPr>
        <p:spPr/>
        <p:txBody>
          <a:bodyPr/>
          <a:lstStyle/>
          <a:p>
            <a:fld id="{AB8C653D-DEAA-4F33-998E-FAD01B65D5E6}" type="slidenum">
              <a:rPr lang="nl-NL" smtClean="0"/>
              <a:t>11</a:t>
            </a:fld>
            <a:endParaRPr lang="nl-NL"/>
          </a:p>
        </p:txBody>
      </p:sp>
      <p:sp>
        <p:nvSpPr>
          <p:cNvPr id="5" name="Tekstvak 4">
            <a:extLst>
              <a:ext uri="{FF2B5EF4-FFF2-40B4-BE49-F238E27FC236}">
                <a16:creationId xmlns:a16="http://schemas.microsoft.com/office/drawing/2014/main" id="{5AC1AC6A-E2F8-A309-C353-8654C1A8C20A}"/>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graphicFrame>
        <p:nvGraphicFramePr>
          <p:cNvPr id="7" name="Tabel 6">
            <a:extLst>
              <a:ext uri="{FF2B5EF4-FFF2-40B4-BE49-F238E27FC236}">
                <a16:creationId xmlns:a16="http://schemas.microsoft.com/office/drawing/2014/main" id="{1280E4C4-7EDE-3D18-9BE8-B1376C05B50A}"/>
              </a:ext>
            </a:extLst>
          </p:cNvPr>
          <p:cNvGraphicFramePr>
            <a:graphicFrameLocks noGrp="1"/>
          </p:cNvGraphicFramePr>
          <p:nvPr>
            <p:extLst>
              <p:ext uri="{D42A27DB-BD31-4B8C-83A1-F6EECF244321}">
                <p14:modId xmlns:p14="http://schemas.microsoft.com/office/powerpoint/2010/main" val="3967473398"/>
              </p:ext>
            </p:extLst>
          </p:nvPr>
        </p:nvGraphicFramePr>
        <p:xfrm>
          <a:off x="3267049" y="5424714"/>
          <a:ext cx="7225460" cy="1083162"/>
        </p:xfrm>
        <a:graphic>
          <a:graphicData uri="http://schemas.openxmlformats.org/drawingml/2006/table">
            <a:tbl>
              <a:tblPr/>
              <a:tblGrid>
                <a:gridCol w="7225460">
                  <a:extLst>
                    <a:ext uri="{9D8B030D-6E8A-4147-A177-3AD203B41FA5}">
                      <a16:colId xmlns:a16="http://schemas.microsoft.com/office/drawing/2014/main" val="3630318024"/>
                    </a:ext>
                  </a:extLst>
                </a:gridCol>
              </a:tblGrid>
              <a:tr h="245437">
                <a:tc>
                  <a:txBody>
                    <a:bodyPr/>
                    <a:lstStyle/>
                    <a:p>
                      <a:pPr algn="l" fontAlgn="b">
                        <a:buNone/>
                      </a:pPr>
                      <a:r>
                        <a:rPr lang="nl-NL" sz="1000" b="0" i="0" u="none" strike="noStrike" dirty="0">
                          <a:solidFill>
                            <a:srgbClr val="000000"/>
                          </a:solidFill>
                          <a:effectLst/>
                          <a:latin typeface="Nunito" pitchFamily="2" charset="0"/>
                        </a:rPr>
                        <a:t>Toelichting:</a:t>
                      </a:r>
                    </a:p>
                    <a:p>
                      <a:pPr algn="l" fontAlgn="b">
                        <a:buNone/>
                      </a:pPr>
                      <a:r>
                        <a:rPr lang="nl-NL" sz="1000" b="0" i="0" u="none" strike="noStrike" dirty="0">
                          <a:solidFill>
                            <a:srgbClr val="000000"/>
                          </a:solidFill>
                          <a:effectLst/>
                          <a:latin typeface="Nunito" pitchFamily="2" charset="0"/>
                        </a:rPr>
                        <a:t>(Focus op) Theater: Toneel en kleinkunst</a:t>
                      </a:r>
                    </a:p>
                    <a:p>
                      <a:pPr algn="l" fontAlgn="b">
                        <a:buNone/>
                      </a:pPr>
                      <a:r>
                        <a:rPr lang="nl-NL" sz="1000" b="0" i="0" u="none" strike="noStrike" dirty="0">
                          <a:solidFill>
                            <a:srgbClr val="000000"/>
                          </a:solidFill>
                          <a:effectLst/>
                          <a:latin typeface="Nunito" pitchFamily="2" charset="0"/>
                        </a:rPr>
                        <a:t>(Focus op) Dans: Dans, urban, performance, circus</a:t>
                      </a:r>
                    </a:p>
                    <a:p>
                      <a:pPr algn="l" fontAlgn="b">
                        <a:buNone/>
                      </a:pPr>
                      <a:endParaRPr lang="nl-NL" sz="1000" b="0" i="0" u="none" strike="noStrike" dirty="0">
                        <a:solidFill>
                          <a:srgbClr val="000000"/>
                        </a:solidFill>
                        <a:effectLst/>
                        <a:latin typeface="Nunito" pitchFamily="2" charset="0"/>
                      </a:endParaRPr>
                    </a:p>
                  </a:txBody>
                  <a:tcPr marL="8181" marR="8181" marT="8181" marB="0" anchor="b">
                    <a:lnL>
                      <a:noFill/>
                    </a:lnL>
                    <a:lnR>
                      <a:noFill/>
                    </a:lnR>
                    <a:lnT>
                      <a:noFill/>
                    </a:lnT>
                    <a:lnB>
                      <a:noFill/>
                    </a:lnB>
                    <a:noFill/>
                  </a:tcPr>
                </a:tc>
                <a:extLst>
                  <a:ext uri="{0D108BD9-81ED-4DB2-BD59-A6C34878D82A}">
                    <a16:rowId xmlns:a16="http://schemas.microsoft.com/office/drawing/2014/main" val="785528042"/>
                  </a:ext>
                </a:extLst>
              </a:tr>
              <a:tr h="245437">
                <a:tc>
                  <a:txBody>
                    <a:bodyPr/>
                    <a:lstStyle/>
                    <a:p>
                      <a:pPr algn="l" fontAlgn="b">
                        <a:buNone/>
                      </a:pPr>
                      <a:endParaRPr lang="nl-NL" sz="1000" b="0" i="0" u="none" strike="noStrike" dirty="0">
                        <a:solidFill>
                          <a:srgbClr val="000000"/>
                        </a:solidFill>
                        <a:effectLst/>
                        <a:latin typeface="Nunito" pitchFamily="2" charset="0"/>
                      </a:endParaRPr>
                    </a:p>
                    <a:p>
                      <a:pPr algn="l" fontAlgn="b">
                        <a:buNone/>
                      </a:pPr>
                      <a:endParaRPr lang="nl-NL" sz="1000" b="0" i="0" u="none" strike="noStrike" dirty="0">
                        <a:solidFill>
                          <a:srgbClr val="000000"/>
                        </a:solidFill>
                        <a:effectLst/>
                        <a:latin typeface="Nunito" pitchFamily="2" charset="0"/>
                      </a:endParaRPr>
                    </a:p>
                    <a:p>
                      <a:pPr algn="l" fontAlgn="b">
                        <a:buNone/>
                      </a:pPr>
                      <a:r>
                        <a:rPr lang="nl-NL" sz="1000" b="0" i="0" u="none" strike="noStrike" dirty="0">
                          <a:solidFill>
                            <a:srgbClr val="000000"/>
                          </a:solidFill>
                          <a:effectLst/>
                          <a:latin typeface="Nunito" pitchFamily="2" charset="0"/>
                        </a:rPr>
                        <a:t>Bronnen: VPF en </a:t>
                      </a:r>
                      <a:r>
                        <a:rPr lang="nl-NL" sz="1000" b="0" i="0" u="none" strike="noStrike" dirty="0" err="1">
                          <a:solidFill>
                            <a:srgbClr val="000000"/>
                          </a:solidFill>
                          <a:effectLst/>
                          <a:latin typeface="Nunito" pitchFamily="2" charset="0"/>
                        </a:rPr>
                        <a:t>websearch</a:t>
                      </a:r>
                      <a:endParaRPr lang="nl-NL" sz="1000" b="0" i="0" u="none" strike="noStrike" dirty="0">
                        <a:solidFill>
                          <a:srgbClr val="000000"/>
                        </a:solidFill>
                        <a:effectLst/>
                        <a:latin typeface="Nunito" pitchFamily="2" charset="0"/>
                      </a:endParaRPr>
                    </a:p>
                  </a:txBody>
                  <a:tcPr marL="8181" marR="8181" marT="8181" marB="0" anchor="b">
                    <a:lnL>
                      <a:noFill/>
                    </a:lnL>
                    <a:lnR>
                      <a:noFill/>
                    </a:lnR>
                    <a:lnT>
                      <a:noFill/>
                    </a:lnT>
                    <a:lnB>
                      <a:noFill/>
                    </a:lnB>
                    <a:noFill/>
                  </a:tcPr>
                </a:tc>
                <a:extLst>
                  <a:ext uri="{0D108BD9-81ED-4DB2-BD59-A6C34878D82A}">
                    <a16:rowId xmlns:a16="http://schemas.microsoft.com/office/drawing/2014/main" val="2976042657"/>
                  </a:ext>
                </a:extLst>
              </a:tr>
            </a:tbl>
          </a:graphicData>
        </a:graphic>
      </p:graphicFrame>
      <p:pic>
        <p:nvPicPr>
          <p:cNvPr id="9" name="Afbeelding 8">
            <a:extLst>
              <a:ext uri="{FF2B5EF4-FFF2-40B4-BE49-F238E27FC236}">
                <a16:creationId xmlns:a16="http://schemas.microsoft.com/office/drawing/2014/main" id="{EBACE0D2-6B70-6A64-94B8-D54F76737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graphicFrame>
        <p:nvGraphicFramePr>
          <p:cNvPr id="10" name="Grafiek 9">
            <a:extLst>
              <a:ext uri="{FF2B5EF4-FFF2-40B4-BE49-F238E27FC236}">
                <a16:creationId xmlns:a16="http://schemas.microsoft.com/office/drawing/2014/main" id="{8EE0BD97-0258-489C-8E54-4FFE3AFCBF2F}"/>
              </a:ext>
            </a:extLst>
          </p:cNvPr>
          <p:cNvGraphicFramePr>
            <a:graphicFrameLocks noChangeAspect="1"/>
          </p:cNvGraphicFramePr>
          <p:nvPr>
            <p:extLst>
              <p:ext uri="{D42A27DB-BD31-4B8C-83A1-F6EECF244321}">
                <p14:modId xmlns:p14="http://schemas.microsoft.com/office/powerpoint/2010/main" val="1925551849"/>
              </p:ext>
            </p:extLst>
          </p:nvPr>
        </p:nvGraphicFramePr>
        <p:xfrm>
          <a:off x="4267974" y="2238376"/>
          <a:ext cx="7085826" cy="3193883"/>
        </p:xfrm>
        <a:graphic>
          <a:graphicData uri="http://schemas.openxmlformats.org/drawingml/2006/chart">
            <c:chart xmlns:c="http://schemas.openxmlformats.org/drawingml/2006/chart" xmlns:r="http://schemas.openxmlformats.org/officeDocument/2006/relationships" r:id="rId3"/>
          </a:graphicData>
        </a:graphic>
      </p:graphicFrame>
      <p:sp>
        <p:nvSpPr>
          <p:cNvPr id="4" name="Tekstvak 3">
            <a:extLst>
              <a:ext uri="{FF2B5EF4-FFF2-40B4-BE49-F238E27FC236}">
                <a16:creationId xmlns:a16="http://schemas.microsoft.com/office/drawing/2014/main" id="{55D5BC0D-AF05-37ED-4FF9-355472B839C7}"/>
              </a:ext>
            </a:extLst>
          </p:cNvPr>
          <p:cNvSpPr txBox="1"/>
          <p:nvPr/>
        </p:nvSpPr>
        <p:spPr>
          <a:xfrm>
            <a:off x="503238" y="2862049"/>
            <a:ext cx="3438447" cy="1938992"/>
          </a:xfrm>
          <a:prstGeom prst="rect">
            <a:avLst/>
          </a:prstGeom>
          <a:solidFill>
            <a:schemeClr val="accent6">
              <a:lumMod val="40000"/>
              <a:lumOff val="60000"/>
            </a:schemeClr>
          </a:solidFill>
        </p:spPr>
        <p:txBody>
          <a:bodyPr wrap="square" rtlCol="0">
            <a:spAutoFit/>
          </a:bodyPr>
          <a:lstStyle/>
          <a:p>
            <a:r>
              <a:rPr lang="nl-NL" sz="2400" dirty="0">
                <a:latin typeface="Nunito" pitchFamily="2" charset="0"/>
              </a:rPr>
              <a:t>Verwachten jullie andere functies e/o beloningsvoorwaarden bij de verschillende categorieën?</a:t>
            </a:r>
          </a:p>
        </p:txBody>
      </p:sp>
    </p:spTree>
    <p:extLst>
      <p:ext uri="{BB962C8B-B14F-4D97-AF65-F5344CB8AC3E}">
        <p14:creationId xmlns:p14="http://schemas.microsoft.com/office/powerpoint/2010/main" val="2929310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E8F514-6780-6307-02A1-CCDC1D46EA3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F07E23C-A593-E501-0856-CBC57C6C0F5F}"/>
              </a:ext>
            </a:extLst>
          </p:cNvPr>
          <p:cNvSpPr>
            <a:spLocks noGrp="1"/>
          </p:cNvSpPr>
          <p:nvPr>
            <p:ph type="title"/>
          </p:nvPr>
        </p:nvSpPr>
        <p:spPr/>
        <p:txBody>
          <a:bodyPr>
            <a:normAutofit/>
          </a:bodyPr>
          <a:lstStyle/>
          <a:p>
            <a:r>
              <a:rPr lang="nl-NL" sz="1800" b="1" dirty="0">
                <a:latin typeface="Nunito" pitchFamily="2" charset="0"/>
              </a:rPr>
              <a:t>4. Eerste bevindingen</a:t>
            </a:r>
            <a:br>
              <a:rPr lang="nl-NL" sz="1800" b="1" dirty="0">
                <a:latin typeface="Nunito" pitchFamily="2" charset="0"/>
              </a:rPr>
            </a:br>
            <a:r>
              <a:rPr lang="nl-NL" sz="1800" b="1" dirty="0">
                <a:latin typeface="Nunito" pitchFamily="2" charset="0"/>
              </a:rPr>
              <a:t>Profiel: onderzoeksvraag 3 - binnen/buiten</a:t>
            </a:r>
            <a:br>
              <a:rPr lang="nl-NL" sz="1800" b="1" dirty="0">
                <a:latin typeface="Nunito" pitchFamily="2" charset="0"/>
              </a:rPr>
            </a:br>
            <a:br>
              <a:rPr lang="nl-NL" sz="2600" b="1" dirty="0">
                <a:latin typeface="Nunito" pitchFamily="2" charset="0"/>
              </a:rPr>
            </a:br>
            <a:endParaRPr lang="nl-NL" sz="2600" b="1" dirty="0">
              <a:latin typeface="Nunito" pitchFamily="2" charset="0"/>
            </a:endParaRPr>
          </a:p>
        </p:txBody>
      </p:sp>
      <p:sp>
        <p:nvSpPr>
          <p:cNvPr id="3" name="Tijdelijke aanduiding voor inhoud 2">
            <a:extLst>
              <a:ext uri="{FF2B5EF4-FFF2-40B4-BE49-F238E27FC236}">
                <a16:creationId xmlns:a16="http://schemas.microsoft.com/office/drawing/2014/main" id="{73C1C199-B9A3-08CD-2E9B-9839DDBFA12C}"/>
              </a:ext>
            </a:extLst>
          </p:cNvPr>
          <p:cNvSpPr>
            <a:spLocks noGrp="1"/>
          </p:cNvSpPr>
          <p:nvPr>
            <p:ph idx="1"/>
          </p:nvPr>
        </p:nvSpPr>
        <p:spPr>
          <a:xfrm>
            <a:off x="624553" y="1386009"/>
            <a:ext cx="8362429" cy="923082"/>
          </a:xfrm>
        </p:spPr>
        <p:txBody>
          <a:bodyPr>
            <a:normAutofit/>
          </a:bodyPr>
          <a:lstStyle/>
          <a:p>
            <a:pPr lvl="1">
              <a:buFont typeface="Wingdings" panose="05000000000000000000" pitchFamily="2" charset="2"/>
              <a:buChar char="è"/>
            </a:pPr>
            <a:r>
              <a:rPr lang="nl-NL" sz="1800" dirty="0">
                <a:latin typeface="Nunito" pitchFamily="2" charset="0"/>
              </a:rPr>
              <a:t> De meeste (VFP) festivals zijn zowel buiten als binnen</a:t>
            </a:r>
            <a:endParaRPr lang="nl-NL" dirty="0">
              <a:latin typeface="Nunito" pitchFamily="2" charset="0"/>
            </a:endParaRPr>
          </a:p>
        </p:txBody>
      </p:sp>
      <p:sp>
        <p:nvSpPr>
          <p:cNvPr id="6" name="Tijdelijke aanduiding voor dianummer 5">
            <a:extLst>
              <a:ext uri="{FF2B5EF4-FFF2-40B4-BE49-F238E27FC236}">
                <a16:creationId xmlns:a16="http://schemas.microsoft.com/office/drawing/2014/main" id="{81CD6BF1-BF32-4B77-44B7-CAB7C5D1B5C0}"/>
              </a:ext>
            </a:extLst>
          </p:cNvPr>
          <p:cNvSpPr>
            <a:spLocks noGrp="1"/>
          </p:cNvSpPr>
          <p:nvPr>
            <p:ph type="sldNum" sz="quarter" idx="12"/>
          </p:nvPr>
        </p:nvSpPr>
        <p:spPr/>
        <p:txBody>
          <a:bodyPr/>
          <a:lstStyle/>
          <a:p>
            <a:fld id="{AB8C653D-DEAA-4F33-998E-FAD01B65D5E6}" type="slidenum">
              <a:rPr lang="nl-NL" smtClean="0"/>
              <a:t>12</a:t>
            </a:fld>
            <a:endParaRPr lang="nl-NL"/>
          </a:p>
        </p:txBody>
      </p:sp>
      <p:sp>
        <p:nvSpPr>
          <p:cNvPr id="5" name="Tekstvak 4">
            <a:extLst>
              <a:ext uri="{FF2B5EF4-FFF2-40B4-BE49-F238E27FC236}">
                <a16:creationId xmlns:a16="http://schemas.microsoft.com/office/drawing/2014/main" id="{931D789F-BC54-F3FB-B3DA-504C4027F6AF}"/>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graphicFrame>
        <p:nvGraphicFramePr>
          <p:cNvPr id="7" name="Tabel 6">
            <a:extLst>
              <a:ext uri="{FF2B5EF4-FFF2-40B4-BE49-F238E27FC236}">
                <a16:creationId xmlns:a16="http://schemas.microsoft.com/office/drawing/2014/main" id="{B09916B3-CFD7-38E8-A14D-06812893B276}"/>
              </a:ext>
            </a:extLst>
          </p:cNvPr>
          <p:cNvGraphicFramePr>
            <a:graphicFrameLocks noGrp="1"/>
          </p:cNvGraphicFramePr>
          <p:nvPr>
            <p:extLst>
              <p:ext uri="{D42A27DB-BD31-4B8C-83A1-F6EECF244321}">
                <p14:modId xmlns:p14="http://schemas.microsoft.com/office/powerpoint/2010/main" val="2566937213"/>
              </p:ext>
            </p:extLst>
          </p:nvPr>
        </p:nvGraphicFramePr>
        <p:xfrm>
          <a:off x="3017378" y="6259703"/>
          <a:ext cx="7225460" cy="558418"/>
        </p:xfrm>
        <a:graphic>
          <a:graphicData uri="http://schemas.openxmlformats.org/drawingml/2006/table">
            <a:tbl>
              <a:tblPr/>
              <a:tblGrid>
                <a:gridCol w="7225460">
                  <a:extLst>
                    <a:ext uri="{9D8B030D-6E8A-4147-A177-3AD203B41FA5}">
                      <a16:colId xmlns:a16="http://schemas.microsoft.com/office/drawing/2014/main" val="3630318024"/>
                    </a:ext>
                  </a:extLst>
                </a:gridCol>
              </a:tblGrid>
              <a:tr h="245437">
                <a:tc>
                  <a:txBody>
                    <a:bodyPr/>
                    <a:lstStyle/>
                    <a:p>
                      <a:pPr algn="l" fontAlgn="b">
                        <a:buNone/>
                      </a:pPr>
                      <a:endParaRPr lang="nl-NL" sz="1000" b="0" i="0" u="none" strike="noStrike" dirty="0">
                        <a:solidFill>
                          <a:srgbClr val="000000"/>
                        </a:solidFill>
                        <a:effectLst/>
                        <a:latin typeface="Nunito" pitchFamily="2" charset="0"/>
                      </a:endParaRPr>
                    </a:p>
                  </a:txBody>
                  <a:tcPr marL="8181" marR="8181" marT="8181" marB="0" anchor="b">
                    <a:lnL>
                      <a:noFill/>
                    </a:lnL>
                    <a:lnR>
                      <a:noFill/>
                    </a:lnR>
                    <a:lnT>
                      <a:noFill/>
                    </a:lnT>
                    <a:lnB>
                      <a:noFill/>
                    </a:lnB>
                    <a:noFill/>
                  </a:tcPr>
                </a:tc>
                <a:extLst>
                  <a:ext uri="{0D108BD9-81ED-4DB2-BD59-A6C34878D82A}">
                    <a16:rowId xmlns:a16="http://schemas.microsoft.com/office/drawing/2014/main" val="785528042"/>
                  </a:ext>
                </a:extLst>
              </a:tr>
              <a:tr h="245437">
                <a:tc>
                  <a:txBody>
                    <a:bodyPr/>
                    <a:lstStyle/>
                    <a:p>
                      <a:pPr algn="l" fontAlgn="b">
                        <a:buNone/>
                      </a:pPr>
                      <a:endParaRPr lang="nl-NL" sz="1000" b="0" i="0" u="none" strike="noStrike" dirty="0">
                        <a:solidFill>
                          <a:srgbClr val="000000"/>
                        </a:solidFill>
                        <a:effectLst/>
                        <a:latin typeface="Nunito" pitchFamily="2" charset="0"/>
                      </a:endParaRPr>
                    </a:p>
                    <a:p>
                      <a:pPr algn="l" fontAlgn="b">
                        <a:buNone/>
                      </a:pPr>
                      <a:r>
                        <a:rPr lang="nl-NL" sz="1000" b="0" i="0" u="none" strike="noStrike" dirty="0">
                          <a:solidFill>
                            <a:srgbClr val="000000"/>
                          </a:solidFill>
                          <a:effectLst/>
                          <a:latin typeface="Nunito" pitchFamily="2" charset="0"/>
                        </a:rPr>
                        <a:t>Bron: </a:t>
                      </a:r>
                      <a:r>
                        <a:rPr lang="nl-NL" sz="1000" b="0" i="0" u="none" strike="noStrike" dirty="0" err="1">
                          <a:solidFill>
                            <a:srgbClr val="000000"/>
                          </a:solidFill>
                          <a:effectLst/>
                          <a:latin typeface="Nunito" pitchFamily="2" charset="0"/>
                        </a:rPr>
                        <a:t>websearch</a:t>
                      </a:r>
                      <a:endParaRPr lang="nl-NL" sz="1000" b="0" i="0" u="none" strike="noStrike" dirty="0">
                        <a:solidFill>
                          <a:srgbClr val="000000"/>
                        </a:solidFill>
                        <a:effectLst/>
                        <a:latin typeface="Nunito" pitchFamily="2" charset="0"/>
                      </a:endParaRPr>
                    </a:p>
                  </a:txBody>
                  <a:tcPr marL="8181" marR="8181" marT="8181" marB="0" anchor="b">
                    <a:lnL>
                      <a:noFill/>
                    </a:lnL>
                    <a:lnR>
                      <a:noFill/>
                    </a:lnR>
                    <a:lnT>
                      <a:noFill/>
                    </a:lnT>
                    <a:lnB>
                      <a:noFill/>
                    </a:lnB>
                    <a:noFill/>
                  </a:tcPr>
                </a:tc>
                <a:extLst>
                  <a:ext uri="{0D108BD9-81ED-4DB2-BD59-A6C34878D82A}">
                    <a16:rowId xmlns:a16="http://schemas.microsoft.com/office/drawing/2014/main" val="2976042657"/>
                  </a:ext>
                </a:extLst>
              </a:tr>
            </a:tbl>
          </a:graphicData>
        </a:graphic>
      </p:graphicFrame>
      <p:graphicFrame>
        <p:nvGraphicFramePr>
          <p:cNvPr id="4" name="Grafiek 3">
            <a:extLst>
              <a:ext uri="{FF2B5EF4-FFF2-40B4-BE49-F238E27FC236}">
                <a16:creationId xmlns:a16="http://schemas.microsoft.com/office/drawing/2014/main" id="{E87089DE-6BFE-1BD3-20AF-FA5ABE2D5184}"/>
              </a:ext>
            </a:extLst>
          </p:cNvPr>
          <p:cNvGraphicFramePr>
            <a:graphicFrameLocks noChangeAspect="1"/>
          </p:cNvGraphicFramePr>
          <p:nvPr>
            <p:extLst>
              <p:ext uri="{D42A27DB-BD31-4B8C-83A1-F6EECF244321}">
                <p14:modId xmlns:p14="http://schemas.microsoft.com/office/powerpoint/2010/main" val="4213698074"/>
              </p:ext>
            </p:extLst>
          </p:nvPr>
        </p:nvGraphicFramePr>
        <p:xfrm>
          <a:off x="3706812" y="2372430"/>
          <a:ext cx="4981575" cy="2988945"/>
        </p:xfrm>
        <a:graphic>
          <a:graphicData uri="http://schemas.openxmlformats.org/drawingml/2006/chart">
            <c:chart xmlns:c="http://schemas.openxmlformats.org/drawingml/2006/chart" xmlns:r="http://schemas.openxmlformats.org/officeDocument/2006/relationships" r:id="rId2"/>
          </a:graphicData>
        </a:graphic>
      </p:graphicFrame>
      <p:pic>
        <p:nvPicPr>
          <p:cNvPr id="8" name="Afbeelding 7">
            <a:extLst>
              <a:ext uri="{FF2B5EF4-FFF2-40B4-BE49-F238E27FC236}">
                <a16:creationId xmlns:a16="http://schemas.microsoft.com/office/drawing/2014/main" id="{4F2DD40A-87D6-D209-7197-4FA512E300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sp>
        <p:nvSpPr>
          <p:cNvPr id="9" name="Tekstvak 8">
            <a:extLst>
              <a:ext uri="{FF2B5EF4-FFF2-40B4-BE49-F238E27FC236}">
                <a16:creationId xmlns:a16="http://schemas.microsoft.com/office/drawing/2014/main" id="{E9D20BFF-1028-0DD3-F73C-FE7CB5E7CB53}"/>
              </a:ext>
            </a:extLst>
          </p:cNvPr>
          <p:cNvSpPr txBox="1"/>
          <p:nvPr/>
        </p:nvSpPr>
        <p:spPr>
          <a:xfrm>
            <a:off x="3017378" y="5283341"/>
            <a:ext cx="6964822" cy="1200329"/>
          </a:xfrm>
          <a:prstGeom prst="rect">
            <a:avLst/>
          </a:prstGeom>
          <a:solidFill>
            <a:schemeClr val="accent6">
              <a:lumMod val="40000"/>
              <a:lumOff val="60000"/>
            </a:schemeClr>
          </a:solidFill>
        </p:spPr>
        <p:txBody>
          <a:bodyPr wrap="square" rtlCol="0">
            <a:spAutoFit/>
          </a:bodyPr>
          <a:lstStyle/>
          <a:p>
            <a:r>
              <a:rPr lang="nl-NL" sz="2400" dirty="0">
                <a:latin typeface="Nunito" pitchFamily="2" charset="0"/>
              </a:rPr>
              <a:t>Verwachten jullie andere functies e/o beloningsvoorwaarden bij werkenden van binnen- en buitenfestivals?</a:t>
            </a:r>
          </a:p>
        </p:txBody>
      </p:sp>
    </p:spTree>
    <p:extLst>
      <p:ext uri="{BB962C8B-B14F-4D97-AF65-F5344CB8AC3E}">
        <p14:creationId xmlns:p14="http://schemas.microsoft.com/office/powerpoint/2010/main" val="925582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85194-A3B9-F1CD-26F2-4D9E48FFA4C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0FC9089-4F94-8CF5-C24E-5281057E3165}"/>
              </a:ext>
            </a:extLst>
          </p:cNvPr>
          <p:cNvSpPr>
            <a:spLocks noGrp="1"/>
          </p:cNvSpPr>
          <p:nvPr>
            <p:ph type="title"/>
          </p:nvPr>
        </p:nvSpPr>
        <p:spPr/>
        <p:txBody>
          <a:bodyPr>
            <a:normAutofit/>
          </a:bodyPr>
          <a:lstStyle/>
          <a:p>
            <a:r>
              <a:rPr lang="nl-NL" sz="1800" b="1" dirty="0">
                <a:latin typeface="Nunito" pitchFamily="2" charset="0"/>
              </a:rPr>
              <a:t>4. Eerste bevindingen</a:t>
            </a:r>
            <a:br>
              <a:rPr lang="nl-NL" sz="1800" b="1" dirty="0">
                <a:latin typeface="Nunito" pitchFamily="2" charset="0"/>
              </a:rPr>
            </a:br>
            <a:r>
              <a:rPr lang="nl-NL" sz="1800" b="1" dirty="0">
                <a:latin typeface="Nunito" pitchFamily="2" charset="0"/>
              </a:rPr>
              <a:t>Profiel: onderzoeksvraag 3 - gratis/betaald </a:t>
            </a:r>
            <a:br>
              <a:rPr lang="nl-NL" sz="2600" b="1" dirty="0">
                <a:latin typeface="Nunito" pitchFamily="2" charset="0"/>
              </a:rPr>
            </a:br>
            <a:endParaRPr lang="nl-NL" sz="2600" b="1" dirty="0">
              <a:latin typeface="Nunito" pitchFamily="2" charset="0"/>
            </a:endParaRPr>
          </a:p>
        </p:txBody>
      </p:sp>
      <p:sp>
        <p:nvSpPr>
          <p:cNvPr id="3" name="Tijdelijke aanduiding voor inhoud 2">
            <a:extLst>
              <a:ext uri="{FF2B5EF4-FFF2-40B4-BE49-F238E27FC236}">
                <a16:creationId xmlns:a16="http://schemas.microsoft.com/office/drawing/2014/main" id="{0E4E6A62-4BDD-D1E9-9B20-8B323A392729}"/>
              </a:ext>
            </a:extLst>
          </p:cNvPr>
          <p:cNvSpPr>
            <a:spLocks noGrp="1"/>
          </p:cNvSpPr>
          <p:nvPr>
            <p:ph idx="1"/>
          </p:nvPr>
        </p:nvSpPr>
        <p:spPr>
          <a:xfrm>
            <a:off x="624553" y="1386009"/>
            <a:ext cx="8362429" cy="923082"/>
          </a:xfrm>
        </p:spPr>
        <p:txBody>
          <a:bodyPr>
            <a:normAutofit/>
          </a:bodyPr>
          <a:lstStyle/>
          <a:p>
            <a:pPr lvl="1">
              <a:buFont typeface="Wingdings" panose="05000000000000000000" pitchFamily="2" charset="2"/>
              <a:buChar char="è"/>
            </a:pPr>
            <a:r>
              <a:rPr lang="nl-NL" sz="1800" dirty="0">
                <a:latin typeface="Nunito" pitchFamily="2" charset="0"/>
              </a:rPr>
              <a:t> Veruit de meeste (VFP) festivals zijn met een betaalde toegang</a:t>
            </a:r>
            <a:endParaRPr lang="nl-NL" dirty="0">
              <a:latin typeface="Nunito" pitchFamily="2" charset="0"/>
            </a:endParaRPr>
          </a:p>
        </p:txBody>
      </p:sp>
      <p:sp>
        <p:nvSpPr>
          <p:cNvPr id="6" name="Tijdelijke aanduiding voor dianummer 5">
            <a:extLst>
              <a:ext uri="{FF2B5EF4-FFF2-40B4-BE49-F238E27FC236}">
                <a16:creationId xmlns:a16="http://schemas.microsoft.com/office/drawing/2014/main" id="{A9200737-1FE8-0C68-D4E2-ED7DE4BC3D54}"/>
              </a:ext>
            </a:extLst>
          </p:cNvPr>
          <p:cNvSpPr>
            <a:spLocks noGrp="1"/>
          </p:cNvSpPr>
          <p:nvPr>
            <p:ph type="sldNum" sz="quarter" idx="12"/>
          </p:nvPr>
        </p:nvSpPr>
        <p:spPr/>
        <p:txBody>
          <a:bodyPr/>
          <a:lstStyle/>
          <a:p>
            <a:fld id="{AB8C653D-DEAA-4F33-998E-FAD01B65D5E6}" type="slidenum">
              <a:rPr lang="nl-NL" smtClean="0"/>
              <a:t>13</a:t>
            </a:fld>
            <a:endParaRPr lang="nl-NL"/>
          </a:p>
        </p:txBody>
      </p:sp>
      <p:sp>
        <p:nvSpPr>
          <p:cNvPr id="5" name="Tekstvak 4">
            <a:extLst>
              <a:ext uri="{FF2B5EF4-FFF2-40B4-BE49-F238E27FC236}">
                <a16:creationId xmlns:a16="http://schemas.microsoft.com/office/drawing/2014/main" id="{AD27DA11-0D28-51A3-4F98-A7FFEDF22ECF}"/>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graphicFrame>
        <p:nvGraphicFramePr>
          <p:cNvPr id="7" name="Tabel 6">
            <a:extLst>
              <a:ext uri="{FF2B5EF4-FFF2-40B4-BE49-F238E27FC236}">
                <a16:creationId xmlns:a16="http://schemas.microsoft.com/office/drawing/2014/main" id="{6DEAC324-58F1-9FFF-6F98-5BB572A33045}"/>
              </a:ext>
            </a:extLst>
          </p:cNvPr>
          <p:cNvGraphicFramePr>
            <a:graphicFrameLocks noGrp="1"/>
          </p:cNvGraphicFramePr>
          <p:nvPr>
            <p:extLst>
              <p:ext uri="{D42A27DB-BD31-4B8C-83A1-F6EECF244321}">
                <p14:modId xmlns:p14="http://schemas.microsoft.com/office/powerpoint/2010/main" val="576680854"/>
              </p:ext>
            </p:extLst>
          </p:nvPr>
        </p:nvGraphicFramePr>
        <p:xfrm>
          <a:off x="3221181" y="6259703"/>
          <a:ext cx="7225460" cy="558418"/>
        </p:xfrm>
        <a:graphic>
          <a:graphicData uri="http://schemas.openxmlformats.org/drawingml/2006/table">
            <a:tbl>
              <a:tblPr/>
              <a:tblGrid>
                <a:gridCol w="7225460">
                  <a:extLst>
                    <a:ext uri="{9D8B030D-6E8A-4147-A177-3AD203B41FA5}">
                      <a16:colId xmlns:a16="http://schemas.microsoft.com/office/drawing/2014/main" val="3630318024"/>
                    </a:ext>
                  </a:extLst>
                </a:gridCol>
              </a:tblGrid>
              <a:tr h="245437">
                <a:tc>
                  <a:txBody>
                    <a:bodyPr/>
                    <a:lstStyle/>
                    <a:p>
                      <a:pPr algn="l" fontAlgn="b">
                        <a:buNone/>
                      </a:pPr>
                      <a:endParaRPr lang="nl-NL" sz="1000" b="0" i="0" u="none" strike="noStrike" dirty="0">
                        <a:solidFill>
                          <a:srgbClr val="000000"/>
                        </a:solidFill>
                        <a:effectLst/>
                        <a:latin typeface="Nunito" pitchFamily="2" charset="0"/>
                      </a:endParaRPr>
                    </a:p>
                  </a:txBody>
                  <a:tcPr marL="8181" marR="8181" marT="8181" marB="0" anchor="b">
                    <a:lnL>
                      <a:noFill/>
                    </a:lnL>
                    <a:lnR>
                      <a:noFill/>
                    </a:lnR>
                    <a:lnT>
                      <a:noFill/>
                    </a:lnT>
                    <a:lnB>
                      <a:noFill/>
                    </a:lnB>
                    <a:noFill/>
                  </a:tcPr>
                </a:tc>
                <a:extLst>
                  <a:ext uri="{0D108BD9-81ED-4DB2-BD59-A6C34878D82A}">
                    <a16:rowId xmlns:a16="http://schemas.microsoft.com/office/drawing/2014/main" val="785528042"/>
                  </a:ext>
                </a:extLst>
              </a:tr>
              <a:tr h="245437">
                <a:tc>
                  <a:txBody>
                    <a:bodyPr/>
                    <a:lstStyle/>
                    <a:p>
                      <a:pPr algn="l" fontAlgn="b">
                        <a:buNone/>
                      </a:pPr>
                      <a:endParaRPr lang="nl-NL" sz="1000" b="0" i="0" u="none" strike="noStrike" dirty="0">
                        <a:solidFill>
                          <a:srgbClr val="000000"/>
                        </a:solidFill>
                        <a:effectLst/>
                        <a:latin typeface="Nunito" pitchFamily="2" charset="0"/>
                      </a:endParaRPr>
                    </a:p>
                    <a:p>
                      <a:pPr algn="l" fontAlgn="b">
                        <a:buNone/>
                      </a:pPr>
                      <a:r>
                        <a:rPr lang="nl-NL" sz="1000" b="0" i="0" u="none" strike="noStrike" dirty="0">
                          <a:solidFill>
                            <a:srgbClr val="000000"/>
                          </a:solidFill>
                          <a:effectLst/>
                          <a:latin typeface="Nunito" pitchFamily="2" charset="0"/>
                        </a:rPr>
                        <a:t>Bron: </a:t>
                      </a:r>
                      <a:r>
                        <a:rPr lang="nl-NL" sz="1000" b="0" i="0" u="none" strike="noStrike" dirty="0" err="1">
                          <a:solidFill>
                            <a:srgbClr val="000000"/>
                          </a:solidFill>
                          <a:effectLst/>
                          <a:latin typeface="Nunito" pitchFamily="2" charset="0"/>
                        </a:rPr>
                        <a:t>websearch</a:t>
                      </a:r>
                      <a:endParaRPr lang="nl-NL" sz="1000" b="0" i="0" u="none" strike="noStrike" dirty="0">
                        <a:solidFill>
                          <a:srgbClr val="000000"/>
                        </a:solidFill>
                        <a:effectLst/>
                        <a:latin typeface="Nunito" pitchFamily="2" charset="0"/>
                      </a:endParaRPr>
                    </a:p>
                  </a:txBody>
                  <a:tcPr marL="8181" marR="8181" marT="8181" marB="0" anchor="b">
                    <a:lnL>
                      <a:noFill/>
                    </a:lnL>
                    <a:lnR>
                      <a:noFill/>
                    </a:lnR>
                    <a:lnT>
                      <a:noFill/>
                    </a:lnT>
                    <a:lnB>
                      <a:noFill/>
                    </a:lnB>
                    <a:noFill/>
                  </a:tcPr>
                </a:tc>
                <a:extLst>
                  <a:ext uri="{0D108BD9-81ED-4DB2-BD59-A6C34878D82A}">
                    <a16:rowId xmlns:a16="http://schemas.microsoft.com/office/drawing/2014/main" val="2976042657"/>
                  </a:ext>
                </a:extLst>
              </a:tr>
            </a:tbl>
          </a:graphicData>
        </a:graphic>
      </p:graphicFrame>
      <p:graphicFrame>
        <p:nvGraphicFramePr>
          <p:cNvPr id="4" name="Grafiek 3">
            <a:extLst>
              <a:ext uri="{FF2B5EF4-FFF2-40B4-BE49-F238E27FC236}">
                <a16:creationId xmlns:a16="http://schemas.microsoft.com/office/drawing/2014/main" id="{11EC02FA-378A-27FB-9DF1-04E8F02EDD0D}"/>
              </a:ext>
            </a:extLst>
          </p:cNvPr>
          <p:cNvGraphicFramePr>
            <a:graphicFrameLocks noChangeAspect="1"/>
          </p:cNvGraphicFramePr>
          <p:nvPr/>
        </p:nvGraphicFramePr>
        <p:xfrm>
          <a:off x="3706812" y="2372430"/>
          <a:ext cx="4981575" cy="298894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Grafiek 7">
            <a:extLst>
              <a:ext uri="{FF2B5EF4-FFF2-40B4-BE49-F238E27FC236}">
                <a16:creationId xmlns:a16="http://schemas.microsoft.com/office/drawing/2014/main" id="{E11043E7-0880-FEFA-F13A-5DC349DC48CB}"/>
              </a:ext>
            </a:extLst>
          </p:cNvPr>
          <p:cNvGraphicFramePr>
            <a:graphicFrameLocks noChangeAspect="1"/>
          </p:cNvGraphicFramePr>
          <p:nvPr>
            <p:extLst>
              <p:ext uri="{D42A27DB-BD31-4B8C-83A1-F6EECF244321}">
                <p14:modId xmlns:p14="http://schemas.microsoft.com/office/powerpoint/2010/main" val="468738691"/>
              </p:ext>
            </p:extLst>
          </p:nvPr>
        </p:nvGraphicFramePr>
        <p:xfrm>
          <a:off x="3221181" y="2063906"/>
          <a:ext cx="5952836" cy="3106189"/>
        </p:xfrm>
        <a:graphic>
          <a:graphicData uri="http://schemas.openxmlformats.org/drawingml/2006/chart">
            <c:chart xmlns:c="http://schemas.openxmlformats.org/drawingml/2006/chart" xmlns:r="http://schemas.openxmlformats.org/officeDocument/2006/relationships" r:id="rId3"/>
          </a:graphicData>
        </a:graphic>
      </p:graphicFrame>
      <p:pic>
        <p:nvPicPr>
          <p:cNvPr id="9" name="Afbeelding 8">
            <a:extLst>
              <a:ext uri="{FF2B5EF4-FFF2-40B4-BE49-F238E27FC236}">
                <a16:creationId xmlns:a16="http://schemas.microsoft.com/office/drawing/2014/main" id="{5E4DDF00-0B26-0A76-377C-B70B233BEE5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sp>
        <p:nvSpPr>
          <p:cNvPr id="10" name="Tekstvak 9">
            <a:extLst>
              <a:ext uri="{FF2B5EF4-FFF2-40B4-BE49-F238E27FC236}">
                <a16:creationId xmlns:a16="http://schemas.microsoft.com/office/drawing/2014/main" id="{EB2E9A14-FB91-3E2D-5AFF-148FA23D1AD0}"/>
              </a:ext>
            </a:extLst>
          </p:cNvPr>
          <p:cNvSpPr txBox="1"/>
          <p:nvPr/>
        </p:nvSpPr>
        <p:spPr>
          <a:xfrm>
            <a:off x="3017378" y="5283341"/>
            <a:ext cx="6964822" cy="1200329"/>
          </a:xfrm>
          <a:prstGeom prst="rect">
            <a:avLst/>
          </a:prstGeom>
          <a:solidFill>
            <a:schemeClr val="accent6">
              <a:lumMod val="40000"/>
              <a:lumOff val="60000"/>
            </a:schemeClr>
          </a:solidFill>
        </p:spPr>
        <p:txBody>
          <a:bodyPr wrap="square" rtlCol="0">
            <a:spAutoFit/>
          </a:bodyPr>
          <a:lstStyle/>
          <a:p>
            <a:r>
              <a:rPr lang="nl-NL" sz="2400" dirty="0">
                <a:latin typeface="Nunito" pitchFamily="2" charset="0"/>
              </a:rPr>
              <a:t>Verwachten jullie andere functies e/o beloningsvoorwaarden bij werkenden van betaalde festivals en (deels) gratis festivals?</a:t>
            </a:r>
          </a:p>
        </p:txBody>
      </p:sp>
    </p:spTree>
    <p:extLst>
      <p:ext uri="{BB962C8B-B14F-4D97-AF65-F5344CB8AC3E}">
        <p14:creationId xmlns:p14="http://schemas.microsoft.com/office/powerpoint/2010/main" val="26298228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D96F6-A843-D137-1460-430ABF91F90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2C5635B-C1BB-6658-F340-0DE0E5E3880F}"/>
              </a:ext>
            </a:extLst>
          </p:cNvPr>
          <p:cNvSpPr>
            <a:spLocks noGrp="1"/>
          </p:cNvSpPr>
          <p:nvPr>
            <p:ph type="title"/>
          </p:nvPr>
        </p:nvSpPr>
        <p:spPr/>
        <p:txBody>
          <a:bodyPr>
            <a:normAutofit/>
          </a:bodyPr>
          <a:lstStyle/>
          <a:p>
            <a:r>
              <a:rPr lang="nl-NL" sz="1800" b="1" dirty="0">
                <a:latin typeface="Nunito" pitchFamily="2" charset="0"/>
              </a:rPr>
              <a:t>4. Eerste bevindingen</a:t>
            </a:r>
            <a:br>
              <a:rPr lang="nl-NL" sz="1800" b="1" dirty="0">
                <a:latin typeface="Nunito" pitchFamily="2" charset="0"/>
              </a:rPr>
            </a:br>
            <a:r>
              <a:rPr lang="nl-NL" sz="1800" b="1" dirty="0">
                <a:latin typeface="Nunito" pitchFamily="2" charset="0"/>
              </a:rPr>
              <a:t>Profiel: onderzoeksvraag 3 – omzetgrootteklasse 2024</a:t>
            </a:r>
            <a:br>
              <a:rPr lang="nl-NL" sz="1800" b="1" dirty="0">
                <a:latin typeface="Nunito" pitchFamily="2" charset="0"/>
              </a:rPr>
            </a:br>
            <a:br>
              <a:rPr lang="nl-NL" sz="2600" b="1" dirty="0">
                <a:latin typeface="Nunito" pitchFamily="2" charset="0"/>
              </a:rPr>
            </a:br>
            <a:endParaRPr lang="nl-NL" sz="2600" b="1" dirty="0">
              <a:latin typeface="Nunito" pitchFamily="2" charset="0"/>
            </a:endParaRPr>
          </a:p>
        </p:txBody>
      </p:sp>
      <p:sp>
        <p:nvSpPr>
          <p:cNvPr id="6" name="Tijdelijke aanduiding voor dianummer 5">
            <a:extLst>
              <a:ext uri="{FF2B5EF4-FFF2-40B4-BE49-F238E27FC236}">
                <a16:creationId xmlns:a16="http://schemas.microsoft.com/office/drawing/2014/main" id="{96108700-EB37-7BD9-AAE6-51C561F11F75}"/>
              </a:ext>
            </a:extLst>
          </p:cNvPr>
          <p:cNvSpPr>
            <a:spLocks noGrp="1"/>
          </p:cNvSpPr>
          <p:nvPr>
            <p:ph type="sldNum" sz="quarter" idx="12"/>
          </p:nvPr>
        </p:nvSpPr>
        <p:spPr/>
        <p:txBody>
          <a:bodyPr/>
          <a:lstStyle/>
          <a:p>
            <a:fld id="{AB8C653D-DEAA-4F33-998E-FAD01B65D5E6}" type="slidenum">
              <a:rPr lang="nl-NL" smtClean="0"/>
              <a:t>14</a:t>
            </a:fld>
            <a:endParaRPr lang="nl-NL"/>
          </a:p>
        </p:txBody>
      </p:sp>
      <p:sp>
        <p:nvSpPr>
          <p:cNvPr id="5" name="Tekstvak 4">
            <a:extLst>
              <a:ext uri="{FF2B5EF4-FFF2-40B4-BE49-F238E27FC236}">
                <a16:creationId xmlns:a16="http://schemas.microsoft.com/office/drawing/2014/main" id="{3EFAA439-1F48-C5EC-9EF3-E17C6DF87332}"/>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pic>
        <p:nvPicPr>
          <p:cNvPr id="4" name="Afbeelding 3">
            <a:extLst>
              <a:ext uri="{FF2B5EF4-FFF2-40B4-BE49-F238E27FC236}">
                <a16:creationId xmlns:a16="http://schemas.microsoft.com/office/drawing/2014/main" id="{CF949192-72BF-E06C-F36C-E7F4AF0EF2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graphicFrame>
        <p:nvGraphicFramePr>
          <p:cNvPr id="3" name="Grafiek 2">
            <a:extLst>
              <a:ext uri="{FF2B5EF4-FFF2-40B4-BE49-F238E27FC236}">
                <a16:creationId xmlns:a16="http://schemas.microsoft.com/office/drawing/2014/main" id="{32ECCFE5-9852-E6A9-A1C4-3FC397CAA56F}"/>
              </a:ext>
            </a:extLst>
          </p:cNvPr>
          <p:cNvGraphicFramePr>
            <a:graphicFrameLocks noChangeAspect="1"/>
          </p:cNvGraphicFramePr>
          <p:nvPr>
            <p:extLst>
              <p:ext uri="{D42A27DB-BD31-4B8C-83A1-F6EECF244321}">
                <p14:modId xmlns:p14="http://schemas.microsoft.com/office/powerpoint/2010/main" val="1680603654"/>
              </p:ext>
            </p:extLst>
          </p:nvPr>
        </p:nvGraphicFramePr>
        <p:xfrm>
          <a:off x="3733799" y="2057400"/>
          <a:ext cx="5881255" cy="341492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Tabel 7">
            <a:extLst>
              <a:ext uri="{FF2B5EF4-FFF2-40B4-BE49-F238E27FC236}">
                <a16:creationId xmlns:a16="http://schemas.microsoft.com/office/drawing/2014/main" id="{F23812FD-0095-0B6A-AAD4-3E0B5175895D}"/>
              </a:ext>
            </a:extLst>
          </p:cNvPr>
          <p:cNvGraphicFramePr>
            <a:graphicFrameLocks noGrp="1"/>
          </p:cNvGraphicFramePr>
          <p:nvPr>
            <p:extLst>
              <p:ext uri="{D42A27DB-BD31-4B8C-83A1-F6EECF244321}">
                <p14:modId xmlns:p14="http://schemas.microsoft.com/office/powerpoint/2010/main" val="2919897368"/>
              </p:ext>
            </p:extLst>
          </p:nvPr>
        </p:nvGraphicFramePr>
        <p:xfrm>
          <a:off x="3326869" y="6139608"/>
          <a:ext cx="7225460" cy="558418"/>
        </p:xfrm>
        <a:graphic>
          <a:graphicData uri="http://schemas.openxmlformats.org/drawingml/2006/table">
            <a:tbl>
              <a:tblPr/>
              <a:tblGrid>
                <a:gridCol w="7225460">
                  <a:extLst>
                    <a:ext uri="{9D8B030D-6E8A-4147-A177-3AD203B41FA5}">
                      <a16:colId xmlns:a16="http://schemas.microsoft.com/office/drawing/2014/main" val="3630318024"/>
                    </a:ext>
                  </a:extLst>
                </a:gridCol>
              </a:tblGrid>
              <a:tr h="245437">
                <a:tc>
                  <a:txBody>
                    <a:bodyPr/>
                    <a:lstStyle/>
                    <a:p>
                      <a:pPr algn="l" fontAlgn="b">
                        <a:buNone/>
                      </a:pPr>
                      <a:endParaRPr lang="nl-NL" sz="1000" b="0" i="0" u="none" strike="noStrike" dirty="0">
                        <a:solidFill>
                          <a:srgbClr val="000000"/>
                        </a:solidFill>
                        <a:effectLst/>
                        <a:latin typeface="Nunito" pitchFamily="2" charset="0"/>
                      </a:endParaRPr>
                    </a:p>
                  </a:txBody>
                  <a:tcPr marL="8181" marR="8181" marT="8181" marB="0" anchor="b">
                    <a:lnL>
                      <a:noFill/>
                    </a:lnL>
                    <a:lnR>
                      <a:noFill/>
                    </a:lnR>
                    <a:lnT>
                      <a:noFill/>
                    </a:lnT>
                    <a:lnB>
                      <a:noFill/>
                    </a:lnB>
                    <a:noFill/>
                  </a:tcPr>
                </a:tc>
                <a:extLst>
                  <a:ext uri="{0D108BD9-81ED-4DB2-BD59-A6C34878D82A}">
                    <a16:rowId xmlns:a16="http://schemas.microsoft.com/office/drawing/2014/main" val="785528042"/>
                  </a:ext>
                </a:extLst>
              </a:tr>
              <a:tr h="245437">
                <a:tc>
                  <a:txBody>
                    <a:bodyPr/>
                    <a:lstStyle/>
                    <a:p>
                      <a:pPr algn="l" fontAlgn="b">
                        <a:buNone/>
                      </a:pPr>
                      <a:endParaRPr lang="nl-NL" sz="1000" b="0" i="0" u="none" strike="noStrike" dirty="0">
                        <a:solidFill>
                          <a:srgbClr val="000000"/>
                        </a:solidFill>
                        <a:effectLst/>
                        <a:latin typeface="Nunito" pitchFamily="2" charset="0"/>
                      </a:endParaRPr>
                    </a:p>
                    <a:p>
                      <a:pPr algn="l" fontAlgn="b">
                        <a:buNone/>
                      </a:pPr>
                      <a:r>
                        <a:rPr lang="nl-NL" sz="1000" b="0" i="0" u="none" strike="noStrike" dirty="0">
                          <a:solidFill>
                            <a:srgbClr val="000000"/>
                          </a:solidFill>
                          <a:effectLst/>
                          <a:latin typeface="Nunito" pitchFamily="2" charset="0"/>
                        </a:rPr>
                        <a:t>Bron:  data OCW aangevuld met </a:t>
                      </a:r>
                      <a:r>
                        <a:rPr lang="nl-NL" sz="1000" b="0" i="0" u="none" strike="noStrike" dirty="0" err="1">
                          <a:solidFill>
                            <a:srgbClr val="000000"/>
                          </a:solidFill>
                          <a:effectLst/>
                          <a:latin typeface="Nunito" pitchFamily="2" charset="0"/>
                        </a:rPr>
                        <a:t>websearch</a:t>
                      </a:r>
                      <a:endParaRPr lang="nl-NL" sz="1000" b="0" i="0" u="none" strike="noStrike" dirty="0">
                        <a:solidFill>
                          <a:srgbClr val="000000"/>
                        </a:solidFill>
                        <a:effectLst/>
                        <a:latin typeface="Nunito" pitchFamily="2" charset="0"/>
                      </a:endParaRPr>
                    </a:p>
                  </a:txBody>
                  <a:tcPr marL="8181" marR="8181" marT="8181" marB="0" anchor="b">
                    <a:lnL>
                      <a:noFill/>
                    </a:lnL>
                    <a:lnR>
                      <a:noFill/>
                    </a:lnR>
                    <a:lnT>
                      <a:noFill/>
                    </a:lnT>
                    <a:lnB>
                      <a:noFill/>
                    </a:lnB>
                    <a:noFill/>
                  </a:tcPr>
                </a:tc>
                <a:extLst>
                  <a:ext uri="{0D108BD9-81ED-4DB2-BD59-A6C34878D82A}">
                    <a16:rowId xmlns:a16="http://schemas.microsoft.com/office/drawing/2014/main" val="2976042657"/>
                  </a:ext>
                </a:extLst>
              </a:tr>
            </a:tbl>
          </a:graphicData>
        </a:graphic>
      </p:graphicFrame>
    </p:spTree>
    <p:extLst>
      <p:ext uri="{BB962C8B-B14F-4D97-AF65-F5344CB8AC3E}">
        <p14:creationId xmlns:p14="http://schemas.microsoft.com/office/powerpoint/2010/main" val="2090245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6F252-ADFD-457A-F6C9-4EEE10A8F06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476E0E3-8ACA-AD6F-8A90-267F9DF5D7C6}"/>
              </a:ext>
            </a:extLst>
          </p:cNvPr>
          <p:cNvSpPr>
            <a:spLocks noGrp="1"/>
          </p:cNvSpPr>
          <p:nvPr>
            <p:ph type="title"/>
          </p:nvPr>
        </p:nvSpPr>
        <p:spPr/>
        <p:txBody>
          <a:bodyPr>
            <a:normAutofit/>
          </a:bodyPr>
          <a:lstStyle/>
          <a:p>
            <a:r>
              <a:rPr lang="nl-NL" sz="1800" b="1" dirty="0">
                <a:latin typeface="Nunito" pitchFamily="2" charset="0"/>
              </a:rPr>
              <a:t>4. Eerste bevindingen</a:t>
            </a:r>
            <a:br>
              <a:rPr lang="nl-NL" sz="1800" b="1" dirty="0">
                <a:latin typeface="Nunito" pitchFamily="2" charset="0"/>
              </a:rPr>
            </a:br>
            <a:r>
              <a:rPr lang="nl-NL" sz="1800" b="1" dirty="0">
                <a:latin typeface="Nunito" pitchFamily="2" charset="0"/>
              </a:rPr>
              <a:t>Profiel: onderzoeksvraag 3: verenigingen / leden</a:t>
            </a:r>
            <a:br>
              <a:rPr lang="nl-NL" sz="1800" b="1" dirty="0">
                <a:latin typeface="Nunito" pitchFamily="2" charset="0"/>
              </a:rPr>
            </a:br>
            <a:br>
              <a:rPr lang="nl-NL" sz="2600" b="1" dirty="0">
                <a:latin typeface="Nunito" pitchFamily="2" charset="0"/>
              </a:rPr>
            </a:br>
            <a:endParaRPr lang="nl-NL" sz="2600" b="1" dirty="0">
              <a:latin typeface="Nunito" pitchFamily="2" charset="0"/>
            </a:endParaRPr>
          </a:p>
        </p:txBody>
      </p:sp>
      <p:sp>
        <p:nvSpPr>
          <p:cNvPr id="3" name="Tijdelijke aanduiding voor inhoud 2">
            <a:extLst>
              <a:ext uri="{FF2B5EF4-FFF2-40B4-BE49-F238E27FC236}">
                <a16:creationId xmlns:a16="http://schemas.microsoft.com/office/drawing/2014/main" id="{5A86C715-2769-6ACE-AF58-A043F1A6F3F8}"/>
              </a:ext>
            </a:extLst>
          </p:cNvPr>
          <p:cNvSpPr>
            <a:spLocks noGrp="1"/>
          </p:cNvSpPr>
          <p:nvPr>
            <p:ph idx="1"/>
          </p:nvPr>
        </p:nvSpPr>
        <p:spPr>
          <a:xfrm>
            <a:off x="624553" y="1386008"/>
            <a:ext cx="8362429" cy="2927374"/>
          </a:xfrm>
        </p:spPr>
        <p:txBody>
          <a:bodyPr>
            <a:normAutofit/>
          </a:bodyPr>
          <a:lstStyle/>
          <a:p>
            <a:pPr lvl="1">
              <a:buFont typeface="Wingdings" panose="05000000000000000000" pitchFamily="2" charset="2"/>
              <a:buChar char="è"/>
            </a:pPr>
            <a:r>
              <a:rPr lang="nl-NL" sz="1800" dirty="0">
                <a:latin typeface="Nunito" pitchFamily="2" charset="0"/>
              </a:rPr>
              <a:t> Van de 66 VPF festivals zijn</a:t>
            </a:r>
          </a:p>
          <a:p>
            <a:pPr lvl="2">
              <a:buFont typeface="Wingdings" panose="05000000000000000000" pitchFamily="2" charset="2"/>
              <a:buChar char="è"/>
            </a:pPr>
            <a:r>
              <a:rPr lang="nl-NL" sz="1400" dirty="0">
                <a:latin typeface="Nunito" pitchFamily="2" charset="0"/>
              </a:rPr>
              <a:t>30 lid van de NAPK</a:t>
            </a:r>
          </a:p>
          <a:p>
            <a:pPr lvl="2">
              <a:buFont typeface="Wingdings" panose="05000000000000000000" pitchFamily="2" charset="2"/>
              <a:buChar char="è"/>
            </a:pPr>
            <a:r>
              <a:rPr lang="nl-NL" sz="1400" dirty="0">
                <a:latin typeface="Nunito" pitchFamily="2" charset="0"/>
              </a:rPr>
              <a:t>5 lid van de VNPF</a:t>
            </a:r>
          </a:p>
          <a:p>
            <a:pPr lvl="2">
              <a:buFont typeface="Wingdings" panose="05000000000000000000" pitchFamily="2" charset="2"/>
              <a:buChar char="è"/>
            </a:pPr>
            <a:r>
              <a:rPr lang="nl-NL" sz="1400" dirty="0">
                <a:latin typeface="Nunito" pitchFamily="2" charset="0"/>
              </a:rPr>
              <a:t>2 lid van de WNPF</a:t>
            </a:r>
          </a:p>
          <a:p>
            <a:pPr marL="457200" lvl="1" indent="0">
              <a:buNone/>
            </a:pPr>
            <a:endParaRPr lang="nl-NL" sz="1800" dirty="0">
              <a:latin typeface="Nunito" pitchFamily="2" charset="0"/>
            </a:endParaRPr>
          </a:p>
          <a:p>
            <a:pPr marL="457200" lvl="1" indent="0">
              <a:buNone/>
            </a:pPr>
            <a:endParaRPr lang="nl-NL" sz="1800" dirty="0">
              <a:latin typeface="Nunito" pitchFamily="2" charset="0"/>
            </a:endParaRPr>
          </a:p>
          <a:p>
            <a:pPr lvl="1">
              <a:buFont typeface="Wingdings" panose="05000000000000000000" pitchFamily="2" charset="2"/>
              <a:buChar char="è"/>
            </a:pPr>
            <a:endParaRPr lang="nl-NL" sz="1800" dirty="0">
              <a:latin typeface="Nunito" pitchFamily="2" charset="0"/>
            </a:endParaRPr>
          </a:p>
          <a:p>
            <a:pPr lvl="1">
              <a:buFont typeface="Wingdings" panose="05000000000000000000" pitchFamily="2" charset="2"/>
              <a:buChar char="è"/>
            </a:pPr>
            <a:endParaRPr lang="nl-NL" sz="1800" dirty="0">
              <a:latin typeface="Nunito" pitchFamily="2" charset="0"/>
            </a:endParaRPr>
          </a:p>
          <a:p>
            <a:pPr lvl="1"/>
            <a:endParaRPr lang="nl-NL" sz="1800" dirty="0">
              <a:latin typeface="Nunito" pitchFamily="2" charset="0"/>
            </a:endParaRPr>
          </a:p>
          <a:p>
            <a:endParaRPr lang="nl-NL" sz="2600" dirty="0">
              <a:latin typeface="Nunito" pitchFamily="2" charset="0"/>
            </a:endParaRPr>
          </a:p>
          <a:p>
            <a:pPr marL="0" indent="0">
              <a:buNone/>
            </a:pPr>
            <a:endParaRPr lang="nl-NL" dirty="0">
              <a:latin typeface="Nunito" pitchFamily="2" charset="0"/>
            </a:endParaRPr>
          </a:p>
        </p:txBody>
      </p:sp>
      <p:sp>
        <p:nvSpPr>
          <p:cNvPr id="6" name="Tijdelijke aanduiding voor dianummer 5">
            <a:extLst>
              <a:ext uri="{FF2B5EF4-FFF2-40B4-BE49-F238E27FC236}">
                <a16:creationId xmlns:a16="http://schemas.microsoft.com/office/drawing/2014/main" id="{951BA2C1-C8F4-E46E-AC29-20E1DDD8D67C}"/>
              </a:ext>
            </a:extLst>
          </p:cNvPr>
          <p:cNvSpPr>
            <a:spLocks noGrp="1"/>
          </p:cNvSpPr>
          <p:nvPr>
            <p:ph type="sldNum" sz="quarter" idx="12"/>
          </p:nvPr>
        </p:nvSpPr>
        <p:spPr/>
        <p:txBody>
          <a:bodyPr/>
          <a:lstStyle/>
          <a:p>
            <a:fld id="{AB8C653D-DEAA-4F33-998E-FAD01B65D5E6}" type="slidenum">
              <a:rPr lang="nl-NL" smtClean="0"/>
              <a:t>15</a:t>
            </a:fld>
            <a:endParaRPr lang="nl-NL"/>
          </a:p>
        </p:txBody>
      </p:sp>
      <p:sp>
        <p:nvSpPr>
          <p:cNvPr id="5" name="Tekstvak 4">
            <a:extLst>
              <a:ext uri="{FF2B5EF4-FFF2-40B4-BE49-F238E27FC236}">
                <a16:creationId xmlns:a16="http://schemas.microsoft.com/office/drawing/2014/main" id="{0E40068E-88B7-4DA3-7421-F3202833E582}"/>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graphicFrame>
        <p:nvGraphicFramePr>
          <p:cNvPr id="7" name="Tabel 6">
            <a:extLst>
              <a:ext uri="{FF2B5EF4-FFF2-40B4-BE49-F238E27FC236}">
                <a16:creationId xmlns:a16="http://schemas.microsoft.com/office/drawing/2014/main" id="{A579178D-EE52-D38F-D6EA-270B4D64BDEC}"/>
              </a:ext>
            </a:extLst>
          </p:cNvPr>
          <p:cNvGraphicFramePr>
            <a:graphicFrameLocks noGrp="1"/>
          </p:cNvGraphicFramePr>
          <p:nvPr>
            <p:extLst>
              <p:ext uri="{D42A27DB-BD31-4B8C-83A1-F6EECF244321}">
                <p14:modId xmlns:p14="http://schemas.microsoft.com/office/powerpoint/2010/main" val="1200242457"/>
              </p:ext>
            </p:extLst>
          </p:nvPr>
        </p:nvGraphicFramePr>
        <p:xfrm>
          <a:off x="3207228" y="5872118"/>
          <a:ext cx="7225460" cy="778362"/>
        </p:xfrm>
        <a:graphic>
          <a:graphicData uri="http://schemas.openxmlformats.org/drawingml/2006/table">
            <a:tbl>
              <a:tblPr/>
              <a:tblGrid>
                <a:gridCol w="7225460">
                  <a:extLst>
                    <a:ext uri="{9D8B030D-6E8A-4147-A177-3AD203B41FA5}">
                      <a16:colId xmlns:a16="http://schemas.microsoft.com/office/drawing/2014/main" val="3630318024"/>
                    </a:ext>
                  </a:extLst>
                </a:gridCol>
              </a:tblGrid>
              <a:tr h="245437">
                <a:tc>
                  <a:txBody>
                    <a:bodyPr/>
                    <a:lstStyle/>
                    <a:p>
                      <a:pPr algn="l" fontAlgn="b">
                        <a:buNone/>
                      </a:pPr>
                      <a:endParaRPr lang="nl-NL" sz="1000" b="0" i="0" u="none" strike="noStrike" dirty="0">
                        <a:solidFill>
                          <a:srgbClr val="000000"/>
                        </a:solidFill>
                        <a:effectLst/>
                        <a:latin typeface="Nunito" pitchFamily="2" charset="0"/>
                      </a:endParaRPr>
                    </a:p>
                    <a:p>
                      <a:pPr algn="l" fontAlgn="b">
                        <a:buNone/>
                      </a:pPr>
                      <a:endParaRPr lang="nl-NL" sz="1000" b="0" i="0" u="none" strike="noStrike" dirty="0">
                        <a:solidFill>
                          <a:srgbClr val="000000"/>
                        </a:solidFill>
                        <a:effectLst/>
                        <a:latin typeface="Nunito" pitchFamily="2" charset="0"/>
                      </a:endParaRPr>
                    </a:p>
                  </a:txBody>
                  <a:tcPr marL="8181" marR="8181" marT="8181" marB="0" anchor="b">
                    <a:lnL>
                      <a:noFill/>
                    </a:lnL>
                    <a:lnR>
                      <a:noFill/>
                    </a:lnR>
                    <a:lnT>
                      <a:noFill/>
                    </a:lnT>
                    <a:lnB>
                      <a:noFill/>
                    </a:lnB>
                    <a:noFill/>
                  </a:tcPr>
                </a:tc>
                <a:extLst>
                  <a:ext uri="{0D108BD9-81ED-4DB2-BD59-A6C34878D82A}">
                    <a16:rowId xmlns:a16="http://schemas.microsoft.com/office/drawing/2014/main" val="785528042"/>
                  </a:ext>
                </a:extLst>
              </a:tr>
              <a:tr h="245437">
                <a:tc>
                  <a:txBody>
                    <a:bodyPr/>
                    <a:lstStyle/>
                    <a:p>
                      <a:pPr algn="l" fontAlgn="b">
                        <a:buNone/>
                      </a:pPr>
                      <a:endParaRPr lang="nl-NL" sz="1000" b="0" i="0" u="none" strike="noStrike" dirty="0">
                        <a:solidFill>
                          <a:srgbClr val="000000"/>
                        </a:solidFill>
                        <a:effectLst/>
                        <a:latin typeface="Nunito" pitchFamily="2" charset="0"/>
                      </a:endParaRPr>
                    </a:p>
                    <a:p>
                      <a:pPr algn="l" fontAlgn="b">
                        <a:buNone/>
                      </a:pPr>
                      <a:endParaRPr lang="nl-NL" sz="1000" b="0" i="0" u="none" strike="noStrike" dirty="0">
                        <a:solidFill>
                          <a:srgbClr val="000000"/>
                        </a:solidFill>
                        <a:effectLst/>
                        <a:latin typeface="Nunito" pitchFamily="2" charset="0"/>
                      </a:endParaRPr>
                    </a:p>
                    <a:p>
                      <a:pPr algn="l" fontAlgn="b">
                        <a:buNone/>
                      </a:pPr>
                      <a:r>
                        <a:rPr lang="nl-NL" sz="1000" b="0" i="0" u="none" strike="noStrike" dirty="0">
                          <a:solidFill>
                            <a:srgbClr val="000000"/>
                          </a:solidFill>
                          <a:effectLst/>
                          <a:latin typeface="Nunito" pitchFamily="2" charset="0"/>
                        </a:rPr>
                        <a:t>Bronnen: VPF en </a:t>
                      </a:r>
                      <a:r>
                        <a:rPr lang="nl-NL" sz="1000" b="0" i="0" u="none" strike="noStrike" dirty="0" err="1">
                          <a:solidFill>
                            <a:srgbClr val="000000"/>
                          </a:solidFill>
                          <a:effectLst/>
                          <a:latin typeface="Nunito" pitchFamily="2" charset="0"/>
                        </a:rPr>
                        <a:t>websearch</a:t>
                      </a:r>
                      <a:endParaRPr lang="nl-NL" sz="1000" b="0" i="0" u="none" strike="noStrike" dirty="0">
                        <a:solidFill>
                          <a:srgbClr val="000000"/>
                        </a:solidFill>
                        <a:effectLst/>
                        <a:latin typeface="Nunito" pitchFamily="2" charset="0"/>
                      </a:endParaRPr>
                    </a:p>
                  </a:txBody>
                  <a:tcPr marL="8181" marR="8181" marT="8181" marB="0" anchor="b">
                    <a:lnL>
                      <a:noFill/>
                    </a:lnL>
                    <a:lnR>
                      <a:noFill/>
                    </a:lnR>
                    <a:lnT>
                      <a:noFill/>
                    </a:lnT>
                    <a:lnB>
                      <a:noFill/>
                    </a:lnB>
                    <a:noFill/>
                  </a:tcPr>
                </a:tc>
                <a:extLst>
                  <a:ext uri="{0D108BD9-81ED-4DB2-BD59-A6C34878D82A}">
                    <a16:rowId xmlns:a16="http://schemas.microsoft.com/office/drawing/2014/main" val="2976042657"/>
                  </a:ext>
                </a:extLst>
              </a:tr>
            </a:tbl>
          </a:graphicData>
        </a:graphic>
      </p:graphicFrame>
      <p:pic>
        <p:nvPicPr>
          <p:cNvPr id="4" name="Afbeelding 3">
            <a:extLst>
              <a:ext uri="{FF2B5EF4-FFF2-40B4-BE49-F238E27FC236}">
                <a16:creationId xmlns:a16="http://schemas.microsoft.com/office/drawing/2014/main" id="{A0B69F30-5424-AF3F-223B-AEC8964717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spTree>
    <p:extLst>
      <p:ext uri="{BB962C8B-B14F-4D97-AF65-F5344CB8AC3E}">
        <p14:creationId xmlns:p14="http://schemas.microsoft.com/office/powerpoint/2010/main" val="1007924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1F4F6-0136-B4D1-1835-F4EAFF4B6F9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6517034-4F4A-0D7C-5776-4320B88F253E}"/>
              </a:ext>
            </a:extLst>
          </p:cNvPr>
          <p:cNvSpPr>
            <a:spLocks noGrp="1"/>
          </p:cNvSpPr>
          <p:nvPr>
            <p:ph type="title"/>
          </p:nvPr>
        </p:nvSpPr>
        <p:spPr/>
        <p:txBody>
          <a:bodyPr>
            <a:normAutofit/>
          </a:bodyPr>
          <a:lstStyle/>
          <a:p>
            <a:r>
              <a:rPr lang="nl-NL" sz="1800" b="1" dirty="0">
                <a:latin typeface="Nunito" pitchFamily="2" charset="0"/>
              </a:rPr>
              <a:t>4. Eerste bevindingen</a:t>
            </a:r>
            <a:br>
              <a:rPr lang="nl-NL" sz="1800" b="1" dirty="0">
                <a:latin typeface="Nunito" pitchFamily="2" charset="0"/>
              </a:rPr>
            </a:br>
            <a:r>
              <a:rPr lang="nl-NL" sz="1800" b="1" dirty="0">
                <a:latin typeface="Nunito" pitchFamily="2" charset="0"/>
              </a:rPr>
              <a:t>Profiel: onderzoeksvraag 3 - diversen </a:t>
            </a:r>
            <a:br>
              <a:rPr lang="nl-NL" sz="2600" b="1" dirty="0">
                <a:latin typeface="Nunito" pitchFamily="2" charset="0"/>
              </a:rPr>
            </a:br>
            <a:endParaRPr lang="nl-NL" sz="2600" b="1" dirty="0">
              <a:latin typeface="Nunito" pitchFamily="2" charset="0"/>
            </a:endParaRPr>
          </a:p>
        </p:txBody>
      </p:sp>
      <p:sp>
        <p:nvSpPr>
          <p:cNvPr id="3" name="Tijdelijke aanduiding voor inhoud 2">
            <a:extLst>
              <a:ext uri="{FF2B5EF4-FFF2-40B4-BE49-F238E27FC236}">
                <a16:creationId xmlns:a16="http://schemas.microsoft.com/office/drawing/2014/main" id="{FA4E3F2D-390A-E548-6874-7F35BC335B71}"/>
              </a:ext>
            </a:extLst>
          </p:cNvPr>
          <p:cNvSpPr>
            <a:spLocks noGrp="1"/>
          </p:cNvSpPr>
          <p:nvPr>
            <p:ph idx="1"/>
          </p:nvPr>
        </p:nvSpPr>
        <p:spPr>
          <a:xfrm>
            <a:off x="624553" y="1386008"/>
            <a:ext cx="10729247" cy="1874427"/>
          </a:xfrm>
        </p:spPr>
        <p:txBody>
          <a:bodyPr>
            <a:normAutofit/>
          </a:bodyPr>
          <a:lstStyle/>
          <a:p>
            <a:pPr lvl="1">
              <a:buFont typeface="Wingdings" panose="05000000000000000000" pitchFamily="2" charset="2"/>
              <a:buChar char="è"/>
            </a:pPr>
            <a:r>
              <a:rPr lang="nl-NL" sz="1800" dirty="0">
                <a:latin typeface="Nunito" pitchFamily="2" charset="0"/>
              </a:rPr>
              <a:t> Vrijwel alle (VFP) festivals hebben – meer of minder - internationale programmering</a:t>
            </a:r>
          </a:p>
          <a:p>
            <a:pPr marL="457200" lvl="1" indent="0">
              <a:buNone/>
            </a:pPr>
            <a:endParaRPr lang="nl-NL" sz="1800" dirty="0">
              <a:latin typeface="Nunito" pitchFamily="2" charset="0"/>
            </a:endParaRPr>
          </a:p>
          <a:p>
            <a:pPr lvl="1">
              <a:buFont typeface="Wingdings" panose="05000000000000000000" pitchFamily="2" charset="2"/>
              <a:buChar char="è"/>
            </a:pPr>
            <a:r>
              <a:rPr lang="nl-NL" sz="1800" dirty="0">
                <a:latin typeface="Nunito" pitchFamily="2" charset="0"/>
              </a:rPr>
              <a:t> Vrijwel alle (VPF) festivals hebben meerdere speellocaties (gebouwen, tenten etc.); een aantal heeft ook meerdere locaties in het land, zeker als er een onderdeel ‘talent’ is.</a:t>
            </a:r>
          </a:p>
          <a:p>
            <a:pPr marL="457200" lvl="1" indent="0">
              <a:buNone/>
            </a:pPr>
            <a:endParaRPr lang="nl-NL" sz="1800" dirty="0">
              <a:latin typeface="Nunito" pitchFamily="2" charset="0"/>
            </a:endParaRPr>
          </a:p>
          <a:p>
            <a:pPr lvl="1">
              <a:buFont typeface="Wingdings" panose="05000000000000000000" pitchFamily="2" charset="2"/>
              <a:buChar char="è"/>
            </a:pPr>
            <a:r>
              <a:rPr lang="nl-NL" sz="1800" dirty="0">
                <a:latin typeface="Nunito" pitchFamily="2" charset="0"/>
              </a:rPr>
              <a:t> Vrijwel alle (VPF) hebben jaarrond (kleinere) activiteiten als aanvulling op het (grote) festival</a:t>
            </a:r>
            <a:endParaRPr lang="nl-NL" dirty="0">
              <a:latin typeface="Nunito" pitchFamily="2" charset="0"/>
            </a:endParaRPr>
          </a:p>
        </p:txBody>
      </p:sp>
      <p:sp>
        <p:nvSpPr>
          <p:cNvPr id="6" name="Tijdelijke aanduiding voor dianummer 5">
            <a:extLst>
              <a:ext uri="{FF2B5EF4-FFF2-40B4-BE49-F238E27FC236}">
                <a16:creationId xmlns:a16="http://schemas.microsoft.com/office/drawing/2014/main" id="{DCD5B899-4603-BE34-31F0-99695D2AC85C}"/>
              </a:ext>
            </a:extLst>
          </p:cNvPr>
          <p:cNvSpPr>
            <a:spLocks noGrp="1"/>
          </p:cNvSpPr>
          <p:nvPr>
            <p:ph type="sldNum" sz="quarter" idx="12"/>
          </p:nvPr>
        </p:nvSpPr>
        <p:spPr/>
        <p:txBody>
          <a:bodyPr/>
          <a:lstStyle/>
          <a:p>
            <a:fld id="{AB8C653D-DEAA-4F33-998E-FAD01B65D5E6}" type="slidenum">
              <a:rPr lang="nl-NL" smtClean="0"/>
              <a:t>16</a:t>
            </a:fld>
            <a:endParaRPr lang="nl-NL"/>
          </a:p>
        </p:txBody>
      </p:sp>
      <p:sp>
        <p:nvSpPr>
          <p:cNvPr id="5" name="Tekstvak 4">
            <a:extLst>
              <a:ext uri="{FF2B5EF4-FFF2-40B4-BE49-F238E27FC236}">
                <a16:creationId xmlns:a16="http://schemas.microsoft.com/office/drawing/2014/main" id="{1AAB60EB-B3C1-5C58-F732-D06F921E3799}"/>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graphicFrame>
        <p:nvGraphicFramePr>
          <p:cNvPr id="7" name="Tabel 6">
            <a:extLst>
              <a:ext uri="{FF2B5EF4-FFF2-40B4-BE49-F238E27FC236}">
                <a16:creationId xmlns:a16="http://schemas.microsoft.com/office/drawing/2014/main" id="{B5A06090-5D0F-8B78-EE36-75F381A51D64}"/>
              </a:ext>
            </a:extLst>
          </p:cNvPr>
          <p:cNvGraphicFramePr>
            <a:graphicFrameLocks noGrp="1"/>
          </p:cNvGraphicFramePr>
          <p:nvPr>
            <p:extLst>
              <p:ext uri="{D42A27DB-BD31-4B8C-83A1-F6EECF244321}">
                <p14:modId xmlns:p14="http://schemas.microsoft.com/office/powerpoint/2010/main" val="3157076466"/>
              </p:ext>
            </p:extLst>
          </p:nvPr>
        </p:nvGraphicFramePr>
        <p:xfrm>
          <a:off x="3284140" y="6163057"/>
          <a:ext cx="7225460" cy="558418"/>
        </p:xfrm>
        <a:graphic>
          <a:graphicData uri="http://schemas.openxmlformats.org/drawingml/2006/table">
            <a:tbl>
              <a:tblPr/>
              <a:tblGrid>
                <a:gridCol w="7225460">
                  <a:extLst>
                    <a:ext uri="{9D8B030D-6E8A-4147-A177-3AD203B41FA5}">
                      <a16:colId xmlns:a16="http://schemas.microsoft.com/office/drawing/2014/main" val="3630318024"/>
                    </a:ext>
                  </a:extLst>
                </a:gridCol>
              </a:tblGrid>
              <a:tr h="245437">
                <a:tc>
                  <a:txBody>
                    <a:bodyPr/>
                    <a:lstStyle/>
                    <a:p>
                      <a:pPr algn="l" fontAlgn="b">
                        <a:buNone/>
                      </a:pPr>
                      <a:endParaRPr lang="nl-NL" sz="1000" b="0" i="0" u="none" strike="noStrike" dirty="0">
                        <a:solidFill>
                          <a:srgbClr val="000000"/>
                        </a:solidFill>
                        <a:effectLst/>
                        <a:latin typeface="Nunito" pitchFamily="2" charset="0"/>
                      </a:endParaRPr>
                    </a:p>
                  </a:txBody>
                  <a:tcPr marL="8181" marR="8181" marT="8181" marB="0" anchor="b">
                    <a:lnL>
                      <a:noFill/>
                    </a:lnL>
                    <a:lnR>
                      <a:noFill/>
                    </a:lnR>
                    <a:lnT>
                      <a:noFill/>
                    </a:lnT>
                    <a:lnB>
                      <a:noFill/>
                    </a:lnB>
                    <a:noFill/>
                  </a:tcPr>
                </a:tc>
                <a:extLst>
                  <a:ext uri="{0D108BD9-81ED-4DB2-BD59-A6C34878D82A}">
                    <a16:rowId xmlns:a16="http://schemas.microsoft.com/office/drawing/2014/main" val="785528042"/>
                  </a:ext>
                </a:extLst>
              </a:tr>
              <a:tr h="245437">
                <a:tc>
                  <a:txBody>
                    <a:bodyPr/>
                    <a:lstStyle/>
                    <a:p>
                      <a:pPr algn="l" fontAlgn="b">
                        <a:buNone/>
                      </a:pPr>
                      <a:endParaRPr lang="nl-NL" sz="1000" b="0" i="0" u="none" strike="noStrike" dirty="0">
                        <a:solidFill>
                          <a:srgbClr val="000000"/>
                        </a:solidFill>
                        <a:effectLst/>
                        <a:latin typeface="Nunito" pitchFamily="2" charset="0"/>
                      </a:endParaRPr>
                    </a:p>
                    <a:p>
                      <a:pPr algn="l" fontAlgn="b">
                        <a:buNone/>
                      </a:pPr>
                      <a:r>
                        <a:rPr lang="nl-NL" sz="1000" b="0" i="0" u="none" strike="noStrike" dirty="0">
                          <a:solidFill>
                            <a:srgbClr val="000000"/>
                          </a:solidFill>
                          <a:effectLst/>
                          <a:latin typeface="Nunito" pitchFamily="2" charset="0"/>
                        </a:rPr>
                        <a:t>Bron: </a:t>
                      </a:r>
                      <a:r>
                        <a:rPr lang="nl-NL" sz="1000" b="0" i="0" u="none" strike="noStrike" dirty="0" err="1">
                          <a:solidFill>
                            <a:srgbClr val="000000"/>
                          </a:solidFill>
                          <a:effectLst/>
                          <a:latin typeface="Nunito" pitchFamily="2" charset="0"/>
                        </a:rPr>
                        <a:t>websearch</a:t>
                      </a:r>
                      <a:endParaRPr lang="nl-NL" sz="1000" b="0" i="0" u="none" strike="noStrike" dirty="0">
                        <a:solidFill>
                          <a:srgbClr val="000000"/>
                        </a:solidFill>
                        <a:effectLst/>
                        <a:latin typeface="Nunito" pitchFamily="2" charset="0"/>
                      </a:endParaRPr>
                    </a:p>
                  </a:txBody>
                  <a:tcPr marL="8181" marR="8181" marT="8181" marB="0" anchor="b">
                    <a:lnL>
                      <a:noFill/>
                    </a:lnL>
                    <a:lnR>
                      <a:noFill/>
                    </a:lnR>
                    <a:lnT>
                      <a:noFill/>
                    </a:lnT>
                    <a:lnB>
                      <a:noFill/>
                    </a:lnB>
                    <a:noFill/>
                  </a:tcPr>
                </a:tc>
                <a:extLst>
                  <a:ext uri="{0D108BD9-81ED-4DB2-BD59-A6C34878D82A}">
                    <a16:rowId xmlns:a16="http://schemas.microsoft.com/office/drawing/2014/main" val="2976042657"/>
                  </a:ext>
                </a:extLst>
              </a:tr>
            </a:tbl>
          </a:graphicData>
        </a:graphic>
      </p:graphicFrame>
      <p:pic>
        <p:nvPicPr>
          <p:cNvPr id="4" name="Afbeelding 3">
            <a:extLst>
              <a:ext uri="{FF2B5EF4-FFF2-40B4-BE49-F238E27FC236}">
                <a16:creationId xmlns:a16="http://schemas.microsoft.com/office/drawing/2014/main" id="{E2A4B28B-C487-FFAE-BC7A-3F13C95C52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sp>
        <p:nvSpPr>
          <p:cNvPr id="8" name="Tekstvak 7">
            <a:extLst>
              <a:ext uri="{FF2B5EF4-FFF2-40B4-BE49-F238E27FC236}">
                <a16:creationId xmlns:a16="http://schemas.microsoft.com/office/drawing/2014/main" id="{DC93FF91-41D4-B127-5CB3-D4C9D1E04AFC}"/>
              </a:ext>
            </a:extLst>
          </p:cNvPr>
          <p:cNvSpPr txBox="1"/>
          <p:nvPr/>
        </p:nvSpPr>
        <p:spPr>
          <a:xfrm>
            <a:off x="3017378" y="5283341"/>
            <a:ext cx="6964822" cy="1200329"/>
          </a:xfrm>
          <a:prstGeom prst="rect">
            <a:avLst/>
          </a:prstGeom>
          <a:solidFill>
            <a:schemeClr val="accent6">
              <a:lumMod val="40000"/>
              <a:lumOff val="60000"/>
            </a:schemeClr>
          </a:solidFill>
        </p:spPr>
        <p:txBody>
          <a:bodyPr wrap="square" rtlCol="0">
            <a:spAutoFit/>
          </a:bodyPr>
          <a:lstStyle/>
          <a:p>
            <a:r>
              <a:rPr lang="nl-NL" sz="2400" dirty="0">
                <a:latin typeface="Nunito" pitchFamily="2" charset="0"/>
              </a:rPr>
              <a:t>Verwachten jullie andere functies e/o beloningsvoorwaarden bij festivals waar bovenstaande kenmerken (sterk) uiteenlopen?</a:t>
            </a:r>
          </a:p>
        </p:txBody>
      </p:sp>
    </p:spTree>
    <p:extLst>
      <p:ext uri="{BB962C8B-B14F-4D97-AF65-F5344CB8AC3E}">
        <p14:creationId xmlns:p14="http://schemas.microsoft.com/office/powerpoint/2010/main" val="2930361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C4CCA-DD56-B634-7DF8-C9105D6F0AC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741CFC4-8502-10BD-1160-EDCA8F687F0B}"/>
              </a:ext>
            </a:extLst>
          </p:cNvPr>
          <p:cNvSpPr>
            <a:spLocks noGrp="1"/>
          </p:cNvSpPr>
          <p:nvPr>
            <p:ph type="title"/>
          </p:nvPr>
        </p:nvSpPr>
        <p:spPr/>
        <p:txBody>
          <a:bodyPr>
            <a:normAutofit/>
          </a:bodyPr>
          <a:lstStyle/>
          <a:p>
            <a:r>
              <a:rPr lang="nl-NL" sz="1800" b="1" dirty="0">
                <a:latin typeface="Nunito" pitchFamily="2" charset="0"/>
              </a:rPr>
              <a:t>4. Eerste bevindingen</a:t>
            </a:r>
            <a:br>
              <a:rPr lang="nl-NL" sz="1800" b="1" dirty="0">
                <a:latin typeface="Nunito" pitchFamily="2" charset="0"/>
              </a:rPr>
            </a:br>
            <a:r>
              <a:rPr lang="nl-NL" sz="1800" b="1" dirty="0">
                <a:latin typeface="Nunito" pitchFamily="2" charset="0"/>
              </a:rPr>
              <a:t>Beloning: onderzoeksvraag 1</a:t>
            </a:r>
            <a:br>
              <a:rPr lang="nl-NL" sz="1800" b="1" dirty="0">
                <a:latin typeface="Nunito" pitchFamily="2" charset="0"/>
              </a:rPr>
            </a:br>
            <a:br>
              <a:rPr lang="nl-NL" sz="2600" b="1" dirty="0">
                <a:latin typeface="Nunito" pitchFamily="2" charset="0"/>
              </a:rPr>
            </a:br>
            <a:endParaRPr lang="nl-NL" sz="2600" b="1" dirty="0">
              <a:latin typeface="Nunito" pitchFamily="2" charset="0"/>
            </a:endParaRPr>
          </a:p>
        </p:txBody>
      </p:sp>
      <p:sp>
        <p:nvSpPr>
          <p:cNvPr id="3" name="Tijdelijke aanduiding voor inhoud 2">
            <a:extLst>
              <a:ext uri="{FF2B5EF4-FFF2-40B4-BE49-F238E27FC236}">
                <a16:creationId xmlns:a16="http://schemas.microsoft.com/office/drawing/2014/main" id="{4E0A82A7-5C61-BB8C-D2AA-A46DE5DCC635}"/>
              </a:ext>
            </a:extLst>
          </p:cNvPr>
          <p:cNvSpPr>
            <a:spLocks noGrp="1"/>
          </p:cNvSpPr>
          <p:nvPr>
            <p:ph idx="1"/>
          </p:nvPr>
        </p:nvSpPr>
        <p:spPr>
          <a:xfrm>
            <a:off x="624553" y="1386009"/>
            <a:ext cx="10976320" cy="923082"/>
          </a:xfrm>
        </p:spPr>
        <p:txBody>
          <a:bodyPr>
            <a:normAutofit/>
          </a:bodyPr>
          <a:lstStyle/>
          <a:p>
            <a:pPr lvl="1">
              <a:buFont typeface="Wingdings" panose="05000000000000000000" pitchFamily="2" charset="2"/>
              <a:buChar char="è"/>
            </a:pPr>
            <a:r>
              <a:rPr lang="nl-NL" sz="1800" dirty="0">
                <a:latin typeface="Nunito" pitchFamily="2" charset="0"/>
              </a:rPr>
              <a:t> 26 van de 66 (VPF) festivals volgen in beginsel* de cao Toneel en Dans</a:t>
            </a:r>
          </a:p>
          <a:p>
            <a:pPr lvl="1">
              <a:buFont typeface="Wingdings" panose="05000000000000000000" pitchFamily="2" charset="2"/>
              <a:buChar char="è"/>
            </a:pPr>
            <a:r>
              <a:rPr lang="nl-NL" sz="1800" dirty="0">
                <a:latin typeface="Nunito" pitchFamily="2" charset="0"/>
              </a:rPr>
              <a:t> Een relatief beperkt aantal festivals (12) volgt de cao Nederlandse Poppodia en - Festivals</a:t>
            </a:r>
          </a:p>
          <a:p>
            <a:pPr lvl="1">
              <a:buFont typeface="Wingdings" panose="05000000000000000000" pitchFamily="2" charset="2"/>
              <a:buChar char="è"/>
            </a:pPr>
            <a:endParaRPr lang="nl-NL" sz="1800" dirty="0">
              <a:latin typeface="Nunito" pitchFamily="2" charset="0"/>
            </a:endParaRPr>
          </a:p>
          <a:p>
            <a:pPr lvl="1">
              <a:buFont typeface="Wingdings" panose="05000000000000000000" pitchFamily="2" charset="2"/>
              <a:buChar char="è"/>
            </a:pPr>
            <a:endParaRPr lang="nl-NL" sz="1800" dirty="0">
              <a:latin typeface="Nunito" pitchFamily="2" charset="0"/>
            </a:endParaRPr>
          </a:p>
          <a:p>
            <a:pPr lvl="1"/>
            <a:endParaRPr lang="nl-NL" sz="1800" dirty="0">
              <a:latin typeface="Nunito" pitchFamily="2" charset="0"/>
            </a:endParaRPr>
          </a:p>
          <a:p>
            <a:endParaRPr lang="nl-NL" sz="2600" dirty="0">
              <a:latin typeface="Nunito" pitchFamily="2" charset="0"/>
            </a:endParaRPr>
          </a:p>
          <a:p>
            <a:pPr marL="0" indent="0">
              <a:buNone/>
            </a:pPr>
            <a:endParaRPr lang="nl-NL" dirty="0">
              <a:latin typeface="Nunito" pitchFamily="2" charset="0"/>
            </a:endParaRPr>
          </a:p>
        </p:txBody>
      </p:sp>
      <p:sp>
        <p:nvSpPr>
          <p:cNvPr id="6" name="Tijdelijke aanduiding voor dianummer 5">
            <a:extLst>
              <a:ext uri="{FF2B5EF4-FFF2-40B4-BE49-F238E27FC236}">
                <a16:creationId xmlns:a16="http://schemas.microsoft.com/office/drawing/2014/main" id="{93191414-3004-0FB4-66D2-F73EF6658706}"/>
              </a:ext>
            </a:extLst>
          </p:cNvPr>
          <p:cNvSpPr>
            <a:spLocks noGrp="1"/>
          </p:cNvSpPr>
          <p:nvPr>
            <p:ph type="sldNum" sz="quarter" idx="12"/>
          </p:nvPr>
        </p:nvSpPr>
        <p:spPr/>
        <p:txBody>
          <a:bodyPr/>
          <a:lstStyle/>
          <a:p>
            <a:fld id="{AB8C653D-DEAA-4F33-998E-FAD01B65D5E6}" type="slidenum">
              <a:rPr lang="nl-NL" smtClean="0"/>
              <a:t>17</a:t>
            </a:fld>
            <a:endParaRPr lang="nl-NL"/>
          </a:p>
        </p:txBody>
      </p:sp>
      <p:sp>
        <p:nvSpPr>
          <p:cNvPr id="5" name="Tekstvak 4">
            <a:extLst>
              <a:ext uri="{FF2B5EF4-FFF2-40B4-BE49-F238E27FC236}">
                <a16:creationId xmlns:a16="http://schemas.microsoft.com/office/drawing/2014/main" id="{E667209D-CAE3-4D74-32E2-2E513C4D3782}"/>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graphicFrame>
        <p:nvGraphicFramePr>
          <p:cNvPr id="7" name="Tabel 6">
            <a:extLst>
              <a:ext uri="{FF2B5EF4-FFF2-40B4-BE49-F238E27FC236}">
                <a16:creationId xmlns:a16="http://schemas.microsoft.com/office/drawing/2014/main" id="{FB7D6899-BF19-61BE-2651-E11C68691F49}"/>
              </a:ext>
            </a:extLst>
          </p:cNvPr>
          <p:cNvGraphicFramePr>
            <a:graphicFrameLocks noGrp="1"/>
          </p:cNvGraphicFramePr>
          <p:nvPr>
            <p:extLst>
              <p:ext uri="{D42A27DB-BD31-4B8C-83A1-F6EECF244321}">
                <p14:modId xmlns:p14="http://schemas.microsoft.com/office/powerpoint/2010/main" val="2867014490"/>
              </p:ext>
            </p:extLst>
          </p:nvPr>
        </p:nvGraphicFramePr>
        <p:xfrm>
          <a:off x="3267049" y="5424713"/>
          <a:ext cx="7225460" cy="930762"/>
        </p:xfrm>
        <a:graphic>
          <a:graphicData uri="http://schemas.openxmlformats.org/drawingml/2006/table">
            <a:tbl>
              <a:tblPr/>
              <a:tblGrid>
                <a:gridCol w="7225460">
                  <a:extLst>
                    <a:ext uri="{9D8B030D-6E8A-4147-A177-3AD203B41FA5}">
                      <a16:colId xmlns:a16="http://schemas.microsoft.com/office/drawing/2014/main" val="3630318024"/>
                    </a:ext>
                  </a:extLst>
                </a:gridCol>
              </a:tblGrid>
              <a:tr h="207652">
                <a:tc>
                  <a:txBody>
                    <a:bodyPr/>
                    <a:lstStyle/>
                    <a:p>
                      <a:pPr algn="l" fontAlgn="b">
                        <a:buNone/>
                      </a:pPr>
                      <a:endParaRPr lang="nl-NL" sz="1000" b="0" i="0" u="none" strike="noStrike" dirty="0">
                        <a:solidFill>
                          <a:srgbClr val="000000"/>
                        </a:solidFill>
                        <a:effectLst/>
                        <a:latin typeface="Nunito" pitchFamily="2" charset="0"/>
                      </a:endParaRPr>
                    </a:p>
                    <a:p>
                      <a:pPr algn="l" fontAlgn="b">
                        <a:buNone/>
                      </a:pPr>
                      <a:endParaRPr lang="nl-NL" sz="1000" b="0" i="0" u="none" strike="noStrike" dirty="0">
                        <a:solidFill>
                          <a:srgbClr val="000000"/>
                        </a:solidFill>
                        <a:effectLst/>
                        <a:latin typeface="Nunito" pitchFamily="2" charset="0"/>
                      </a:endParaRPr>
                    </a:p>
                  </a:txBody>
                  <a:tcPr marL="8181" marR="8181" marT="8181" marB="0" anchor="b">
                    <a:lnL>
                      <a:noFill/>
                    </a:lnL>
                    <a:lnR>
                      <a:noFill/>
                    </a:lnR>
                    <a:lnT>
                      <a:noFill/>
                    </a:lnT>
                    <a:lnB>
                      <a:noFill/>
                    </a:lnB>
                    <a:noFill/>
                  </a:tcPr>
                </a:tc>
                <a:extLst>
                  <a:ext uri="{0D108BD9-81ED-4DB2-BD59-A6C34878D82A}">
                    <a16:rowId xmlns:a16="http://schemas.microsoft.com/office/drawing/2014/main" val="785528042"/>
                  </a:ext>
                </a:extLst>
              </a:tr>
              <a:tr h="409876">
                <a:tc>
                  <a:txBody>
                    <a:bodyPr/>
                    <a:lstStyle/>
                    <a:p>
                      <a:pPr algn="l" fontAlgn="b">
                        <a:buNone/>
                      </a:pPr>
                      <a:endParaRPr lang="nl-NL" sz="1000" b="0" i="0" u="none" strike="noStrike" dirty="0">
                        <a:solidFill>
                          <a:srgbClr val="000000"/>
                        </a:solidFill>
                        <a:effectLst/>
                        <a:latin typeface="Nunito" pitchFamily="2" charset="0"/>
                      </a:endParaRPr>
                    </a:p>
                    <a:p>
                      <a:pPr algn="l" fontAlgn="b">
                        <a:buNone/>
                      </a:pPr>
                      <a:r>
                        <a:rPr lang="nl-NL" sz="1000" b="0" i="0" u="none" strike="noStrike" dirty="0">
                          <a:solidFill>
                            <a:srgbClr val="000000"/>
                          </a:solidFill>
                          <a:effectLst/>
                          <a:latin typeface="Nunito" pitchFamily="2" charset="0"/>
                        </a:rPr>
                        <a:t>* Niet alle festivals volgen de cao volledig</a:t>
                      </a:r>
                    </a:p>
                    <a:p>
                      <a:pPr algn="l" fontAlgn="b">
                        <a:buNone/>
                      </a:pPr>
                      <a:r>
                        <a:rPr lang="nl-NL" sz="1000" b="0" i="0" u="none" strike="noStrike" dirty="0">
                          <a:solidFill>
                            <a:srgbClr val="000000"/>
                          </a:solidFill>
                          <a:effectLst/>
                          <a:latin typeface="Nunito" pitchFamily="2" charset="0"/>
                        </a:rPr>
                        <a:t>Bronnen: Onderzoeken Fair Pay waaronder </a:t>
                      </a:r>
                      <a:r>
                        <a:rPr lang="nl-NL" sz="1000" b="0" i="1" u="none" strike="noStrike" dirty="0">
                          <a:solidFill>
                            <a:srgbClr val="000000"/>
                          </a:solidFill>
                          <a:effectLst/>
                          <a:latin typeface="Nunito" pitchFamily="2" charset="0"/>
                        </a:rPr>
                        <a:t>Fair Pay Dichterbij, </a:t>
                      </a:r>
                      <a:r>
                        <a:rPr lang="nl-NL" sz="1000" b="0" i="0" u="none" strike="noStrike" dirty="0">
                          <a:solidFill>
                            <a:srgbClr val="000000"/>
                          </a:solidFill>
                          <a:effectLst/>
                          <a:latin typeface="Nunito" pitchFamily="2" charset="0"/>
                        </a:rPr>
                        <a:t>aangevuld met </a:t>
                      </a:r>
                      <a:r>
                        <a:rPr lang="nl-NL" sz="1000" b="0" i="0" u="none" strike="noStrike" dirty="0" err="1">
                          <a:solidFill>
                            <a:srgbClr val="000000"/>
                          </a:solidFill>
                          <a:effectLst/>
                          <a:latin typeface="Nunito" pitchFamily="2" charset="0"/>
                        </a:rPr>
                        <a:t>websearch</a:t>
                      </a:r>
                      <a:endParaRPr lang="nl-NL" sz="1000" b="0" i="0" u="none" strike="noStrike" dirty="0">
                        <a:solidFill>
                          <a:srgbClr val="000000"/>
                        </a:solidFill>
                        <a:effectLst/>
                        <a:latin typeface="Nunito" pitchFamily="2" charset="0"/>
                      </a:endParaRPr>
                    </a:p>
                    <a:p>
                      <a:pPr algn="l" fontAlgn="b">
                        <a:buNone/>
                      </a:pPr>
                      <a:r>
                        <a:rPr lang="nl-NL" sz="1000" b="0" i="0" u="none" strike="noStrike" dirty="0">
                          <a:solidFill>
                            <a:srgbClr val="000000"/>
                          </a:solidFill>
                          <a:effectLst/>
                          <a:latin typeface="Nunito" pitchFamily="2" charset="0"/>
                        </a:rPr>
                        <a:t>Te valideren in de survey</a:t>
                      </a:r>
                    </a:p>
                  </a:txBody>
                  <a:tcPr marL="8181" marR="8181" marT="8181" marB="0" anchor="b">
                    <a:lnL>
                      <a:noFill/>
                    </a:lnL>
                    <a:lnR>
                      <a:noFill/>
                    </a:lnR>
                    <a:lnT>
                      <a:noFill/>
                    </a:lnT>
                    <a:lnB>
                      <a:noFill/>
                    </a:lnB>
                    <a:noFill/>
                  </a:tcPr>
                </a:tc>
                <a:extLst>
                  <a:ext uri="{0D108BD9-81ED-4DB2-BD59-A6C34878D82A}">
                    <a16:rowId xmlns:a16="http://schemas.microsoft.com/office/drawing/2014/main" val="2976042657"/>
                  </a:ext>
                </a:extLst>
              </a:tr>
            </a:tbl>
          </a:graphicData>
        </a:graphic>
      </p:graphicFrame>
      <p:pic>
        <p:nvPicPr>
          <p:cNvPr id="8" name="Afbeelding 7">
            <a:extLst>
              <a:ext uri="{FF2B5EF4-FFF2-40B4-BE49-F238E27FC236}">
                <a16:creationId xmlns:a16="http://schemas.microsoft.com/office/drawing/2014/main" id="{45B07E0A-EC83-8369-4A9C-550C2A26B2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graphicFrame>
        <p:nvGraphicFramePr>
          <p:cNvPr id="9" name="Grafiek 8">
            <a:extLst>
              <a:ext uri="{FF2B5EF4-FFF2-40B4-BE49-F238E27FC236}">
                <a16:creationId xmlns:a16="http://schemas.microsoft.com/office/drawing/2014/main" id="{51A07C9F-5AF3-2E31-F0BE-CFD6B1CF4EC5}"/>
              </a:ext>
            </a:extLst>
          </p:cNvPr>
          <p:cNvGraphicFramePr>
            <a:graphicFrameLocks noChangeAspect="1"/>
          </p:cNvGraphicFramePr>
          <p:nvPr>
            <p:extLst>
              <p:ext uri="{D42A27DB-BD31-4B8C-83A1-F6EECF244321}">
                <p14:modId xmlns:p14="http://schemas.microsoft.com/office/powerpoint/2010/main" val="3968365543"/>
              </p:ext>
            </p:extLst>
          </p:nvPr>
        </p:nvGraphicFramePr>
        <p:xfrm>
          <a:off x="3267049" y="2199533"/>
          <a:ext cx="7098350" cy="35384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50355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EB7D0-9F05-D422-13EB-A45E2F325FB8}"/>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837B1E06-F125-9FD6-6AF5-F380AC551BE1}"/>
              </a:ext>
            </a:extLst>
          </p:cNvPr>
          <p:cNvPicPr>
            <a:picLocks noChangeAspect="1"/>
          </p:cNvPicPr>
          <p:nvPr/>
        </p:nvPicPr>
        <p:blipFill>
          <a:blip r:embed="rId2"/>
          <a:stretch>
            <a:fillRect/>
          </a:stretch>
        </p:blipFill>
        <p:spPr>
          <a:xfrm>
            <a:off x="838200" y="3785787"/>
            <a:ext cx="6762249" cy="492443"/>
          </a:xfrm>
          <a:prstGeom prst="rect">
            <a:avLst/>
          </a:prstGeom>
        </p:spPr>
      </p:pic>
      <p:sp>
        <p:nvSpPr>
          <p:cNvPr id="2" name="Titel 1">
            <a:extLst>
              <a:ext uri="{FF2B5EF4-FFF2-40B4-BE49-F238E27FC236}">
                <a16:creationId xmlns:a16="http://schemas.microsoft.com/office/drawing/2014/main" id="{767EA1E2-11A9-A0E0-D45E-8F02D02FA215}"/>
              </a:ext>
            </a:extLst>
          </p:cNvPr>
          <p:cNvSpPr>
            <a:spLocks noGrp="1"/>
          </p:cNvSpPr>
          <p:nvPr>
            <p:ph type="title"/>
          </p:nvPr>
        </p:nvSpPr>
        <p:spPr/>
        <p:txBody>
          <a:bodyPr>
            <a:normAutofit/>
          </a:bodyPr>
          <a:lstStyle/>
          <a:p>
            <a:r>
              <a:rPr lang="nl-NL" sz="3200" b="1" dirty="0">
                <a:latin typeface="Nunito" pitchFamily="2" charset="0"/>
              </a:rPr>
              <a:t>Agenda</a:t>
            </a:r>
          </a:p>
        </p:txBody>
      </p:sp>
      <p:sp>
        <p:nvSpPr>
          <p:cNvPr id="3" name="Tijdelijke aanduiding voor inhoud 2">
            <a:extLst>
              <a:ext uri="{FF2B5EF4-FFF2-40B4-BE49-F238E27FC236}">
                <a16:creationId xmlns:a16="http://schemas.microsoft.com/office/drawing/2014/main" id="{BD1D14B2-EE5F-F3E7-1947-92FC05D14FB3}"/>
              </a:ext>
            </a:extLst>
          </p:cNvPr>
          <p:cNvSpPr>
            <a:spLocks noGrp="1"/>
          </p:cNvSpPr>
          <p:nvPr>
            <p:ph idx="1"/>
          </p:nvPr>
        </p:nvSpPr>
        <p:spPr/>
        <p:txBody>
          <a:bodyPr/>
          <a:lstStyle/>
          <a:p>
            <a:pPr marL="0" indent="0">
              <a:buNone/>
            </a:pPr>
            <a:r>
              <a:rPr lang="nl-NL" dirty="0">
                <a:latin typeface="Nunito" pitchFamily="2" charset="0"/>
              </a:rPr>
              <a:t>1. Doel van de voorstudie</a:t>
            </a:r>
          </a:p>
          <a:p>
            <a:pPr marL="0" indent="0">
              <a:buNone/>
            </a:pPr>
            <a:r>
              <a:rPr lang="nl-NL" dirty="0">
                <a:latin typeface="Nunito" pitchFamily="2" charset="0"/>
              </a:rPr>
              <a:t>2. Onderzoeksvragen </a:t>
            </a:r>
          </a:p>
          <a:p>
            <a:pPr marL="0" indent="0">
              <a:buNone/>
            </a:pPr>
            <a:r>
              <a:rPr lang="nl-NL" dirty="0">
                <a:latin typeface="Nunito" pitchFamily="2" charset="0"/>
              </a:rPr>
              <a:t>3. Aanpak</a:t>
            </a:r>
          </a:p>
          <a:p>
            <a:pPr marL="0" indent="0">
              <a:buNone/>
            </a:pPr>
            <a:r>
              <a:rPr lang="nl-NL" dirty="0">
                <a:latin typeface="Nunito" pitchFamily="2" charset="0"/>
              </a:rPr>
              <a:t>4. Eerste bevindingen</a:t>
            </a:r>
          </a:p>
          <a:p>
            <a:pPr marL="0" indent="0">
              <a:buNone/>
            </a:pPr>
            <a:r>
              <a:rPr lang="nl-NL" dirty="0">
                <a:latin typeface="Nunito" pitchFamily="2" charset="0"/>
              </a:rPr>
              <a:t>5. Planning							</a:t>
            </a:r>
            <a:r>
              <a:rPr lang="nl-NL" sz="2000" dirty="0">
                <a:latin typeface="Nunito" pitchFamily="2" charset="0"/>
              </a:rPr>
              <a:t>Interviews: september</a:t>
            </a:r>
          </a:p>
          <a:p>
            <a:pPr marL="0" indent="0">
              <a:buNone/>
            </a:pPr>
            <a:r>
              <a:rPr lang="nl-NL" dirty="0">
                <a:latin typeface="Nunito" pitchFamily="2" charset="0"/>
              </a:rPr>
              <a:t>6. Vragen en afsluiting					</a:t>
            </a:r>
            <a:r>
              <a:rPr lang="nl-NL" sz="2000" dirty="0">
                <a:latin typeface="Nunito" pitchFamily="2" charset="0"/>
              </a:rPr>
              <a:t>Survey: oktober</a:t>
            </a:r>
          </a:p>
          <a:p>
            <a:pPr marL="0" indent="0">
              <a:buNone/>
            </a:pPr>
            <a:r>
              <a:rPr lang="nl-NL" dirty="0">
                <a:latin typeface="Nunito" pitchFamily="2" charset="0"/>
              </a:rPr>
              <a:t>								</a:t>
            </a:r>
            <a:r>
              <a:rPr lang="nl-NL" sz="2000" dirty="0">
                <a:latin typeface="Nunito" pitchFamily="2" charset="0"/>
              </a:rPr>
              <a:t>Werksessies:  november</a:t>
            </a:r>
          </a:p>
          <a:p>
            <a:pPr marL="0" indent="0">
              <a:buNone/>
            </a:pPr>
            <a:r>
              <a:rPr lang="nl-NL" sz="2000" dirty="0">
                <a:latin typeface="Nunito" pitchFamily="2" charset="0"/>
              </a:rPr>
              <a:t>								Rapportage: december</a:t>
            </a:r>
          </a:p>
        </p:txBody>
      </p:sp>
      <p:sp>
        <p:nvSpPr>
          <p:cNvPr id="6" name="Tijdelijke aanduiding voor dianummer 5">
            <a:extLst>
              <a:ext uri="{FF2B5EF4-FFF2-40B4-BE49-F238E27FC236}">
                <a16:creationId xmlns:a16="http://schemas.microsoft.com/office/drawing/2014/main" id="{935CFF86-1F38-2BE7-9766-C92C34BCCF83}"/>
              </a:ext>
            </a:extLst>
          </p:cNvPr>
          <p:cNvSpPr>
            <a:spLocks noGrp="1"/>
          </p:cNvSpPr>
          <p:nvPr>
            <p:ph type="sldNum" sz="quarter" idx="12"/>
          </p:nvPr>
        </p:nvSpPr>
        <p:spPr/>
        <p:txBody>
          <a:bodyPr/>
          <a:lstStyle/>
          <a:p>
            <a:fld id="{AB8C653D-DEAA-4F33-998E-FAD01B65D5E6}" type="slidenum">
              <a:rPr lang="nl-NL" smtClean="0"/>
              <a:t>18</a:t>
            </a:fld>
            <a:endParaRPr lang="nl-NL"/>
          </a:p>
        </p:txBody>
      </p:sp>
      <p:sp>
        <p:nvSpPr>
          <p:cNvPr id="5" name="Tekstvak 4">
            <a:extLst>
              <a:ext uri="{FF2B5EF4-FFF2-40B4-BE49-F238E27FC236}">
                <a16:creationId xmlns:a16="http://schemas.microsoft.com/office/drawing/2014/main" id="{49C001A8-CD0F-AE47-6987-F825A567FA4E}"/>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pic>
        <p:nvPicPr>
          <p:cNvPr id="8" name="Afbeelding 7">
            <a:extLst>
              <a:ext uri="{FF2B5EF4-FFF2-40B4-BE49-F238E27FC236}">
                <a16:creationId xmlns:a16="http://schemas.microsoft.com/office/drawing/2014/main" id="{AAAED1D1-68AC-C835-41A6-147F200EE7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spTree>
    <p:extLst>
      <p:ext uri="{BB962C8B-B14F-4D97-AF65-F5344CB8AC3E}">
        <p14:creationId xmlns:p14="http://schemas.microsoft.com/office/powerpoint/2010/main" val="4018492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8BDCB-F4B5-B5AB-1977-54B983C193F6}"/>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D6B612E4-9AA5-A26C-F84F-2529100C66E1}"/>
              </a:ext>
            </a:extLst>
          </p:cNvPr>
          <p:cNvPicPr>
            <a:picLocks noChangeAspect="1"/>
          </p:cNvPicPr>
          <p:nvPr/>
        </p:nvPicPr>
        <p:blipFill>
          <a:blip r:embed="rId2"/>
          <a:stretch>
            <a:fillRect/>
          </a:stretch>
        </p:blipFill>
        <p:spPr>
          <a:xfrm>
            <a:off x="810973" y="4351814"/>
            <a:ext cx="6762249" cy="610722"/>
          </a:xfrm>
          <a:prstGeom prst="rect">
            <a:avLst/>
          </a:prstGeom>
        </p:spPr>
      </p:pic>
      <p:sp>
        <p:nvSpPr>
          <p:cNvPr id="2" name="Titel 1">
            <a:extLst>
              <a:ext uri="{FF2B5EF4-FFF2-40B4-BE49-F238E27FC236}">
                <a16:creationId xmlns:a16="http://schemas.microsoft.com/office/drawing/2014/main" id="{5A5A7EE9-381C-AF28-108E-94EE1802BCDC}"/>
              </a:ext>
            </a:extLst>
          </p:cNvPr>
          <p:cNvSpPr>
            <a:spLocks noGrp="1"/>
          </p:cNvSpPr>
          <p:nvPr>
            <p:ph type="title"/>
          </p:nvPr>
        </p:nvSpPr>
        <p:spPr/>
        <p:txBody>
          <a:bodyPr>
            <a:normAutofit/>
          </a:bodyPr>
          <a:lstStyle/>
          <a:p>
            <a:r>
              <a:rPr lang="nl-NL" sz="3200" b="1" dirty="0">
                <a:latin typeface="Nunito" pitchFamily="2" charset="0"/>
              </a:rPr>
              <a:t>Agenda</a:t>
            </a:r>
          </a:p>
        </p:txBody>
      </p:sp>
      <p:sp>
        <p:nvSpPr>
          <p:cNvPr id="3" name="Tijdelijke aanduiding voor inhoud 2">
            <a:extLst>
              <a:ext uri="{FF2B5EF4-FFF2-40B4-BE49-F238E27FC236}">
                <a16:creationId xmlns:a16="http://schemas.microsoft.com/office/drawing/2014/main" id="{847D74F0-57F4-8C0A-E711-110363B5D13D}"/>
              </a:ext>
            </a:extLst>
          </p:cNvPr>
          <p:cNvSpPr>
            <a:spLocks noGrp="1"/>
          </p:cNvSpPr>
          <p:nvPr>
            <p:ph idx="1"/>
          </p:nvPr>
        </p:nvSpPr>
        <p:spPr>
          <a:xfrm>
            <a:off x="838200" y="1825625"/>
            <a:ext cx="11058236" cy="4351338"/>
          </a:xfrm>
        </p:spPr>
        <p:txBody>
          <a:bodyPr/>
          <a:lstStyle/>
          <a:p>
            <a:pPr marL="0" indent="0">
              <a:buNone/>
            </a:pPr>
            <a:r>
              <a:rPr lang="nl-NL" dirty="0">
                <a:latin typeface="Nunito" pitchFamily="2" charset="0"/>
              </a:rPr>
              <a:t>1. Doel van de voorstudie</a:t>
            </a:r>
          </a:p>
          <a:p>
            <a:pPr marL="0" indent="0">
              <a:buNone/>
            </a:pPr>
            <a:r>
              <a:rPr lang="nl-NL" dirty="0">
                <a:latin typeface="Nunito" pitchFamily="2" charset="0"/>
              </a:rPr>
              <a:t>2. Onderzoeksvragen </a:t>
            </a:r>
          </a:p>
          <a:p>
            <a:pPr marL="0" indent="0">
              <a:buNone/>
            </a:pPr>
            <a:r>
              <a:rPr lang="nl-NL" dirty="0">
                <a:latin typeface="Nunito" pitchFamily="2" charset="0"/>
              </a:rPr>
              <a:t>3. Aanpak</a:t>
            </a:r>
          </a:p>
          <a:p>
            <a:pPr marL="0" indent="0">
              <a:buNone/>
            </a:pPr>
            <a:r>
              <a:rPr lang="nl-NL" dirty="0">
                <a:latin typeface="Nunito" pitchFamily="2" charset="0"/>
              </a:rPr>
              <a:t>4. Eerste bevindingen</a:t>
            </a:r>
          </a:p>
          <a:p>
            <a:pPr marL="0" indent="0">
              <a:buNone/>
            </a:pPr>
            <a:r>
              <a:rPr lang="nl-NL" dirty="0">
                <a:latin typeface="Nunito" pitchFamily="2" charset="0"/>
              </a:rPr>
              <a:t>5. Planning</a:t>
            </a:r>
          </a:p>
          <a:p>
            <a:pPr marL="0" indent="0">
              <a:buNone/>
            </a:pPr>
            <a:r>
              <a:rPr lang="nl-NL" dirty="0">
                <a:latin typeface="Nunito" pitchFamily="2" charset="0"/>
              </a:rPr>
              <a:t>6. Vragen en afsluiting					</a:t>
            </a:r>
            <a:r>
              <a:rPr lang="nl-NL" sz="2000" dirty="0">
                <a:latin typeface="Nunito" pitchFamily="2" charset="0"/>
              </a:rPr>
              <a:t>Praktische organisatie survey</a:t>
            </a:r>
          </a:p>
        </p:txBody>
      </p:sp>
      <p:sp>
        <p:nvSpPr>
          <p:cNvPr id="6" name="Tijdelijke aanduiding voor dianummer 5">
            <a:extLst>
              <a:ext uri="{FF2B5EF4-FFF2-40B4-BE49-F238E27FC236}">
                <a16:creationId xmlns:a16="http://schemas.microsoft.com/office/drawing/2014/main" id="{D0D2B9A6-2411-3CD4-9487-7E25334B1FA7}"/>
              </a:ext>
            </a:extLst>
          </p:cNvPr>
          <p:cNvSpPr>
            <a:spLocks noGrp="1"/>
          </p:cNvSpPr>
          <p:nvPr>
            <p:ph type="sldNum" sz="quarter" idx="12"/>
          </p:nvPr>
        </p:nvSpPr>
        <p:spPr/>
        <p:txBody>
          <a:bodyPr/>
          <a:lstStyle/>
          <a:p>
            <a:fld id="{AB8C653D-DEAA-4F33-998E-FAD01B65D5E6}" type="slidenum">
              <a:rPr lang="nl-NL" smtClean="0"/>
              <a:t>19</a:t>
            </a:fld>
            <a:endParaRPr lang="nl-NL"/>
          </a:p>
        </p:txBody>
      </p:sp>
      <p:sp>
        <p:nvSpPr>
          <p:cNvPr id="5" name="Tekstvak 4">
            <a:extLst>
              <a:ext uri="{FF2B5EF4-FFF2-40B4-BE49-F238E27FC236}">
                <a16:creationId xmlns:a16="http://schemas.microsoft.com/office/drawing/2014/main" id="{AAB8BE23-B2F2-4EE7-30DE-B26742FF3429}"/>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pic>
        <p:nvPicPr>
          <p:cNvPr id="8" name="Afbeelding 7">
            <a:extLst>
              <a:ext uri="{FF2B5EF4-FFF2-40B4-BE49-F238E27FC236}">
                <a16:creationId xmlns:a16="http://schemas.microsoft.com/office/drawing/2014/main" id="{1A3C0E29-8F7B-A3FD-3AB7-7C6B08ADC8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spTree>
    <p:extLst>
      <p:ext uri="{BB962C8B-B14F-4D97-AF65-F5344CB8AC3E}">
        <p14:creationId xmlns:p14="http://schemas.microsoft.com/office/powerpoint/2010/main" val="1550951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B140494-F735-1626-A4D4-4C0381687267}"/>
              </a:ext>
            </a:extLst>
          </p:cNvPr>
          <p:cNvPicPr>
            <a:picLocks noChangeAspect="1"/>
          </p:cNvPicPr>
          <p:nvPr/>
        </p:nvPicPr>
        <p:blipFill>
          <a:blip r:embed="rId2"/>
          <a:stretch>
            <a:fillRect/>
          </a:stretch>
        </p:blipFill>
        <p:spPr>
          <a:xfrm>
            <a:off x="775143" y="1759054"/>
            <a:ext cx="6762249" cy="579170"/>
          </a:xfrm>
          <a:prstGeom prst="rect">
            <a:avLst/>
          </a:prstGeom>
        </p:spPr>
      </p:pic>
      <p:sp>
        <p:nvSpPr>
          <p:cNvPr id="2" name="Titel 1">
            <a:extLst>
              <a:ext uri="{FF2B5EF4-FFF2-40B4-BE49-F238E27FC236}">
                <a16:creationId xmlns:a16="http://schemas.microsoft.com/office/drawing/2014/main" id="{BA31A1C4-FCF5-48C2-B2C9-80FF24DA05FC}"/>
              </a:ext>
            </a:extLst>
          </p:cNvPr>
          <p:cNvSpPr>
            <a:spLocks noGrp="1"/>
          </p:cNvSpPr>
          <p:nvPr>
            <p:ph type="title"/>
          </p:nvPr>
        </p:nvSpPr>
        <p:spPr/>
        <p:txBody>
          <a:bodyPr>
            <a:normAutofit/>
          </a:bodyPr>
          <a:lstStyle/>
          <a:p>
            <a:r>
              <a:rPr lang="nl-NL" sz="3200" b="1" dirty="0">
                <a:latin typeface="Nunito" pitchFamily="2" charset="0"/>
              </a:rPr>
              <a:t>Agenda</a:t>
            </a:r>
          </a:p>
        </p:txBody>
      </p:sp>
      <p:sp>
        <p:nvSpPr>
          <p:cNvPr id="3" name="Tijdelijke aanduiding voor inhoud 2">
            <a:extLst>
              <a:ext uri="{FF2B5EF4-FFF2-40B4-BE49-F238E27FC236}">
                <a16:creationId xmlns:a16="http://schemas.microsoft.com/office/drawing/2014/main" id="{E3F4E768-C6EC-EA4A-69CF-D93F86A883C6}"/>
              </a:ext>
            </a:extLst>
          </p:cNvPr>
          <p:cNvSpPr>
            <a:spLocks noGrp="1"/>
          </p:cNvSpPr>
          <p:nvPr>
            <p:ph idx="1"/>
          </p:nvPr>
        </p:nvSpPr>
        <p:spPr/>
        <p:txBody>
          <a:bodyPr/>
          <a:lstStyle/>
          <a:p>
            <a:pPr marL="0" indent="0">
              <a:buNone/>
            </a:pPr>
            <a:r>
              <a:rPr lang="nl-NL" dirty="0">
                <a:latin typeface="Nunito" pitchFamily="2" charset="0"/>
              </a:rPr>
              <a:t>1. Doel van de voorstudie</a:t>
            </a:r>
          </a:p>
          <a:p>
            <a:pPr marL="0" indent="0">
              <a:buNone/>
            </a:pPr>
            <a:r>
              <a:rPr lang="nl-NL" dirty="0">
                <a:latin typeface="Nunito" pitchFamily="2" charset="0"/>
              </a:rPr>
              <a:t>2. Onderzoeksvragen </a:t>
            </a:r>
          </a:p>
          <a:p>
            <a:pPr marL="0" indent="0">
              <a:buNone/>
            </a:pPr>
            <a:r>
              <a:rPr lang="nl-NL" dirty="0">
                <a:latin typeface="Nunito" pitchFamily="2" charset="0"/>
              </a:rPr>
              <a:t>3. Aanpak</a:t>
            </a:r>
          </a:p>
          <a:p>
            <a:pPr marL="0" indent="0">
              <a:buNone/>
            </a:pPr>
            <a:r>
              <a:rPr lang="nl-NL" dirty="0">
                <a:latin typeface="Nunito" pitchFamily="2" charset="0"/>
              </a:rPr>
              <a:t>4. Eerste bevindingen</a:t>
            </a:r>
          </a:p>
          <a:p>
            <a:pPr marL="0" indent="0">
              <a:buNone/>
            </a:pPr>
            <a:r>
              <a:rPr lang="nl-NL" dirty="0">
                <a:latin typeface="Nunito" pitchFamily="2" charset="0"/>
              </a:rPr>
              <a:t>5. Planning</a:t>
            </a:r>
          </a:p>
          <a:p>
            <a:pPr marL="0" indent="0">
              <a:buNone/>
            </a:pPr>
            <a:r>
              <a:rPr lang="nl-NL" dirty="0">
                <a:latin typeface="Nunito" pitchFamily="2" charset="0"/>
              </a:rPr>
              <a:t>6. Vragen en afsluiting</a:t>
            </a:r>
          </a:p>
        </p:txBody>
      </p:sp>
      <p:sp>
        <p:nvSpPr>
          <p:cNvPr id="6" name="Tijdelijke aanduiding voor dianummer 5">
            <a:extLst>
              <a:ext uri="{FF2B5EF4-FFF2-40B4-BE49-F238E27FC236}">
                <a16:creationId xmlns:a16="http://schemas.microsoft.com/office/drawing/2014/main" id="{746CF75E-7B41-5387-0516-545C72847D73}"/>
              </a:ext>
            </a:extLst>
          </p:cNvPr>
          <p:cNvSpPr>
            <a:spLocks noGrp="1"/>
          </p:cNvSpPr>
          <p:nvPr>
            <p:ph type="sldNum" sz="quarter" idx="12"/>
          </p:nvPr>
        </p:nvSpPr>
        <p:spPr/>
        <p:txBody>
          <a:bodyPr/>
          <a:lstStyle/>
          <a:p>
            <a:fld id="{AB8C653D-DEAA-4F33-998E-FAD01B65D5E6}" type="slidenum">
              <a:rPr lang="nl-NL" smtClean="0"/>
              <a:t>2</a:t>
            </a:fld>
            <a:endParaRPr lang="nl-NL"/>
          </a:p>
        </p:txBody>
      </p:sp>
      <p:sp>
        <p:nvSpPr>
          <p:cNvPr id="5" name="Tekstvak 4">
            <a:extLst>
              <a:ext uri="{FF2B5EF4-FFF2-40B4-BE49-F238E27FC236}">
                <a16:creationId xmlns:a16="http://schemas.microsoft.com/office/drawing/2014/main" id="{791C5BE5-78D2-332A-8B71-460A1F9C89B4}"/>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pic>
        <p:nvPicPr>
          <p:cNvPr id="8" name="Afbeelding 7">
            <a:extLst>
              <a:ext uri="{FF2B5EF4-FFF2-40B4-BE49-F238E27FC236}">
                <a16:creationId xmlns:a16="http://schemas.microsoft.com/office/drawing/2014/main" id="{10FB432A-2EAD-1015-F02E-107BCDF835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sp>
        <p:nvSpPr>
          <p:cNvPr id="7" name="Tekstvak 6">
            <a:extLst>
              <a:ext uri="{FF2B5EF4-FFF2-40B4-BE49-F238E27FC236}">
                <a16:creationId xmlns:a16="http://schemas.microsoft.com/office/drawing/2014/main" id="{D364E26F-0C4F-01A5-C6DF-B361C509A66B}"/>
              </a:ext>
            </a:extLst>
          </p:cNvPr>
          <p:cNvSpPr txBox="1"/>
          <p:nvPr/>
        </p:nvSpPr>
        <p:spPr>
          <a:xfrm>
            <a:off x="6095999" y="2823043"/>
            <a:ext cx="5827143" cy="2246769"/>
          </a:xfrm>
          <a:prstGeom prst="rect">
            <a:avLst/>
          </a:prstGeom>
          <a:solidFill>
            <a:schemeClr val="accent6">
              <a:lumMod val="40000"/>
              <a:lumOff val="60000"/>
            </a:schemeClr>
          </a:solidFill>
        </p:spPr>
        <p:txBody>
          <a:bodyPr wrap="square" rtlCol="0">
            <a:spAutoFit/>
          </a:bodyPr>
          <a:lstStyle/>
          <a:p>
            <a:r>
              <a:rPr lang="nl-NL" sz="2800" dirty="0">
                <a:latin typeface="Nunito" pitchFamily="2" charset="0"/>
              </a:rPr>
              <a:t>We presenteren onze eerste bevindingen, hopen op opmerkingen of vragen van jullie en hebben zelf ook nog enkele vragen aan jullie?</a:t>
            </a:r>
          </a:p>
        </p:txBody>
      </p:sp>
    </p:spTree>
    <p:extLst>
      <p:ext uri="{BB962C8B-B14F-4D97-AF65-F5344CB8AC3E}">
        <p14:creationId xmlns:p14="http://schemas.microsoft.com/office/powerpoint/2010/main" val="3772074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31A1C4-FCF5-48C2-B2C9-80FF24DA05FC}"/>
              </a:ext>
            </a:extLst>
          </p:cNvPr>
          <p:cNvSpPr>
            <a:spLocks noGrp="1"/>
          </p:cNvSpPr>
          <p:nvPr>
            <p:ph type="title"/>
          </p:nvPr>
        </p:nvSpPr>
        <p:spPr/>
        <p:txBody>
          <a:bodyPr>
            <a:normAutofit/>
          </a:bodyPr>
          <a:lstStyle/>
          <a:p>
            <a:r>
              <a:rPr lang="nl-NL" sz="1800" b="1" dirty="0">
                <a:latin typeface="Nunito" pitchFamily="2" charset="0"/>
              </a:rPr>
              <a:t>1. Doel van de voorstudie</a:t>
            </a:r>
            <a:br>
              <a:rPr lang="nl-NL" sz="1800" b="1" dirty="0">
                <a:latin typeface="Nunito" pitchFamily="2" charset="0"/>
              </a:rPr>
            </a:br>
            <a:br>
              <a:rPr lang="nl-NL" sz="2600" b="1" dirty="0">
                <a:latin typeface="Nunito" pitchFamily="2" charset="0"/>
              </a:rPr>
            </a:br>
            <a:endParaRPr lang="nl-NL" sz="2600" b="1" dirty="0">
              <a:latin typeface="Nunito" pitchFamily="2" charset="0"/>
            </a:endParaRPr>
          </a:p>
        </p:txBody>
      </p:sp>
      <p:sp>
        <p:nvSpPr>
          <p:cNvPr id="3" name="Tijdelijke aanduiding voor inhoud 2">
            <a:extLst>
              <a:ext uri="{FF2B5EF4-FFF2-40B4-BE49-F238E27FC236}">
                <a16:creationId xmlns:a16="http://schemas.microsoft.com/office/drawing/2014/main" id="{E3F4E768-C6EC-EA4A-69CF-D93F86A883C6}"/>
              </a:ext>
            </a:extLst>
          </p:cNvPr>
          <p:cNvSpPr>
            <a:spLocks noGrp="1"/>
          </p:cNvSpPr>
          <p:nvPr>
            <p:ph idx="1"/>
          </p:nvPr>
        </p:nvSpPr>
        <p:spPr>
          <a:xfrm>
            <a:off x="624554" y="1386009"/>
            <a:ext cx="11459200" cy="2263045"/>
          </a:xfrm>
        </p:spPr>
        <p:txBody>
          <a:bodyPr>
            <a:normAutofit/>
          </a:bodyPr>
          <a:lstStyle/>
          <a:p>
            <a:endParaRPr lang="nl-NL" sz="2600" dirty="0">
              <a:latin typeface="Nunito" pitchFamily="2" charset="0"/>
            </a:endParaRPr>
          </a:p>
          <a:p>
            <a:r>
              <a:rPr lang="nl-NL" sz="2200" dirty="0">
                <a:latin typeface="Nunito" pitchFamily="2" charset="0"/>
              </a:rPr>
              <a:t>Het doel van dit onderzoek is om te achterhalen wat de beloningsrichtlijnen zijn van medewerkers (in loondienst of ingehuurd*) van de landelijk meerjarig gesubsidieerde podiumkunstenfestivals, hoe de keuze voor beloningsrichtlijnen wordt onderbouwd en of er behoefte is aan een gemeenschappelijke beloningsrichtlijn, en zo ja welke stappen we hiervoor nu al kunnen zetten</a:t>
            </a:r>
          </a:p>
          <a:p>
            <a:pPr lvl="1"/>
            <a:endParaRPr lang="nl-NL" sz="2200" dirty="0">
              <a:latin typeface="Nunito" pitchFamily="2" charset="0"/>
            </a:endParaRPr>
          </a:p>
          <a:p>
            <a:pPr lvl="1"/>
            <a:endParaRPr lang="nl-NL" sz="2200" dirty="0">
              <a:latin typeface="Nunito" pitchFamily="2" charset="0"/>
            </a:endParaRPr>
          </a:p>
          <a:p>
            <a:endParaRPr lang="nl-NL" sz="2600" dirty="0">
              <a:latin typeface="Nunito" pitchFamily="2" charset="0"/>
            </a:endParaRPr>
          </a:p>
          <a:p>
            <a:pPr marL="0" indent="0">
              <a:buNone/>
            </a:pPr>
            <a:endParaRPr lang="nl-NL" dirty="0">
              <a:latin typeface="Nunito" pitchFamily="2" charset="0"/>
            </a:endParaRPr>
          </a:p>
        </p:txBody>
      </p:sp>
      <p:sp>
        <p:nvSpPr>
          <p:cNvPr id="6" name="Tijdelijke aanduiding voor dianummer 5">
            <a:extLst>
              <a:ext uri="{FF2B5EF4-FFF2-40B4-BE49-F238E27FC236}">
                <a16:creationId xmlns:a16="http://schemas.microsoft.com/office/drawing/2014/main" id="{746CF75E-7B41-5387-0516-545C72847D73}"/>
              </a:ext>
            </a:extLst>
          </p:cNvPr>
          <p:cNvSpPr>
            <a:spLocks noGrp="1"/>
          </p:cNvSpPr>
          <p:nvPr>
            <p:ph type="sldNum" sz="quarter" idx="12"/>
          </p:nvPr>
        </p:nvSpPr>
        <p:spPr/>
        <p:txBody>
          <a:bodyPr/>
          <a:lstStyle/>
          <a:p>
            <a:fld id="{AB8C653D-DEAA-4F33-998E-FAD01B65D5E6}" type="slidenum">
              <a:rPr lang="nl-NL" smtClean="0"/>
              <a:t>3</a:t>
            </a:fld>
            <a:endParaRPr lang="nl-NL"/>
          </a:p>
        </p:txBody>
      </p:sp>
      <p:sp>
        <p:nvSpPr>
          <p:cNvPr id="5" name="Tekstvak 4">
            <a:extLst>
              <a:ext uri="{FF2B5EF4-FFF2-40B4-BE49-F238E27FC236}">
                <a16:creationId xmlns:a16="http://schemas.microsoft.com/office/drawing/2014/main" id="{791C5BE5-78D2-332A-8B71-460A1F9C89B4}"/>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pic>
        <p:nvPicPr>
          <p:cNvPr id="4" name="Afbeelding 3">
            <a:extLst>
              <a:ext uri="{FF2B5EF4-FFF2-40B4-BE49-F238E27FC236}">
                <a16:creationId xmlns:a16="http://schemas.microsoft.com/office/drawing/2014/main" id="{CBC1FBE3-7B55-EADC-F8E4-9E53BFF549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sp>
        <p:nvSpPr>
          <p:cNvPr id="9" name="Tekstvak 8">
            <a:extLst>
              <a:ext uri="{FF2B5EF4-FFF2-40B4-BE49-F238E27FC236}">
                <a16:creationId xmlns:a16="http://schemas.microsoft.com/office/drawing/2014/main" id="{F3E0D872-E7B1-7D62-E49C-D67555A06861}"/>
              </a:ext>
            </a:extLst>
          </p:cNvPr>
          <p:cNvSpPr txBox="1"/>
          <p:nvPr/>
        </p:nvSpPr>
        <p:spPr>
          <a:xfrm>
            <a:off x="3017378" y="5910986"/>
            <a:ext cx="6964822" cy="523220"/>
          </a:xfrm>
          <a:prstGeom prst="rect">
            <a:avLst/>
          </a:prstGeom>
          <a:solidFill>
            <a:schemeClr val="accent6">
              <a:lumMod val="40000"/>
              <a:lumOff val="60000"/>
            </a:schemeClr>
          </a:solidFill>
        </p:spPr>
        <p:txBody>
          <a:bodyPr wrap="square" rtlCol="0">
            <a:spAutoFit/>
          </a:bodyPr>
          <a:lstStyle/>
          <a:p>
            <a:r>
              <a:rPr lang="nl-NL" sz="2800" dirty="0">
                <a:latin typeface="Nunito" pitchFamily="2" charset="0"/>
              </a:rPr>
              <a:t>Jullie opmerkingen of vragen?</a:t>
            </a:r>
          </a:p>
        </p:txBody>
      </p:sp>
      <p:sp>
        <p:nvSpPr>
          <p:cNvPr id="10" name="Tekstvak 9">
            <a:extLst>
              <a:ext uri="{FF2B5EF4-FFF2-40B4-BE49-F238E27FC236}">
                <a16:creationId xmlns:a16="http://schemas.microsoft.com/office/drawing/2014/main" id="{20363681-4C1C-6E56-6212-A61672C6EAD3}"/>
              </a:ext>
            </a:extLst>
          </p:cNvPr>
          <p:cNvSpPr txBox="1"/>
          <p:nvPr/>
        </p:nvSpPr>
        <p:spPr>
          <a:xfrm>
            <a:off x="3426863" y="3884816"/>
            <a:ext cx="8323604" cy="1200329"/>
          </a:xfrm>
          <a:prstGeom prst="rect">
            <a:avLst/>
          </a:prstGeom>
          <a:noFill/>
        </p:spPr>
        <p:txBody>
          <a:bodyPr wrap="square" rtlCol="0">
            <a:spAutoFit/>
          </a:bodyPr>
          <a:lstStyle/>
          <a:p>
            <a:r>
              <a:rPr lang="nl-NL" dirty="0"/>
              <a:t>* Het voorstel is dat deze Ketentafel – aanvullend op personeel in loondienst - de </a:t>
            </a:r>
            <a:r>
              <a:rPr lang="nl-NL" i="1" dirty="0"/>
              <a:t>individuele</a:t>
            </a:r>
            <a:r>
              <a:rPr lang="nl-NL" dirty="0"/>
              <a:t> inhuur van zzp’ers betreft </a:t>
            </a:r>
            <a:r>
              <a:rPr lang="nl-NL" i="1" dirty="0"/>
              <a:t>met uitzondering van de optredende artiesten</a:t>
            </a:r>
            <a:r>
              <a:rPr lang="nl-NL" dirty="0"/>
              <a:t>. Deze laatste groep komt in fase 2 aan bod (zie het startdocument blz. 13). </a:t>
            </a:r>
            <a:r>
              <a:rPr lang="nl-NL" i="1" dirty="0"/>
              <a:t>Collectieve</a:t>
            </a:r>
            <a:r>
              <a:rPr lang="nl-NL" dirty="0"/>
              <a:t> inhuur zoals bijvoorbeeld security bureaus is ook niet in scope in fase 1.</a:t>
            </a:r>
          </a:p>
        </p:txBody>
      </p:sp>
    </p:spTree>
    <p:extLst>
      <p:ext uri="{BB962C8B-B14F-4D97-AF65-F5344CB8AC3E}">
        <p14:creationId xmlns:p14="http://schemas.microsoft.com/office/powerpoint/2010/main" val="918562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A77083-38E9-28BE-E630-4B6AF3BA0A39}"/>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246DCE75-59DC-2937-0B37-724D3E9B717D}"/>
              </a:ext>
            </a:extLst>
          </p:cNvPr>
          <p:cNvPicPr>
            <a:picLocks noChangeAspect="1"/>
          </p:cNvPicPr>
          <p:nvPr/>
        </p:nvPicPr>
        <p:blipFill>
          <a:blip r:embed="rId2"/>
          <a:stretch>
            <a:fillRect/>
          </a:stretch>
        </p:blipFill>
        <p:spPr>
          <a:xfrm>
            <a:off x="810973" y="2211981"/>
            <a:ext cx="6762249" cy="579170"/>
          </a:xfrm>
          <a:prstGeom prst="rect">
            <a:avLst/>
          </a:prstGeom>
        </p:spPr>
      </p:pic>
      <p:sp>
        <p:nvSpPr>
          <p:cNvPr id="2" name="Titel 1">
            <a:extLst>
              <a:ext uri="{FF2B5EF4-FFF2-40B4-BE49-F238E27FC236}">
                <a16:creationId xmlns:a16="http://schemas.microsoft.com/office/drawing/2014/main" id="{B96B3AE1-9BFA-1B15-7B70-626EFE66C258}"/>
              </a:ext>
            </a:extLst>
          </p:cNvPr>
          <p:cNvSpPr>
            <a:spLocks noGrp="1"/>
          </p:cNvSpPr>
          <p:nvPr>
            <p:ph type="title"/>
          </p:nvPr>
        </p:nvSpPr>
        <p:spPr/>
        <p:txBody>
          <a:bodyPr>
            <a:normAutofit/>
          </a:bodyPr>
          <a:lstStyle/>
          <a:p>
            <a:r>
              <a:rPr lang="nl-NL" sz="3200" b="1" dirty="0">
                <a:latin typeface="Nunito" pitchFamily="2" charset="0"/>
              </a:rPr>
              <a:t>Agenda</a:t>
            </a:r>
          </a:p>
        </p:txBody>
      </p:sp>
      <p:sp>
        <p:nvSpPr>
          <p:cNvPr id="3" name="Tijdelijke aanduiding voor inhoud 2">
            <a:extLst>
              <a:ext uri="{FF2B5EF4-FFF2-40B4-BE49-F238E27FC236}">
                <a16:creationId xmlns:a16="http://schemas.microsoft.com/office/drawing/2014/main" id="{D97C373B-0FD1-5252-66EA-CCBC3317178E}"/>
              </a:ext>
            </a:extLst>
          </p:cNvPr>
          <p:cNvSpPr>
            <a:spLocks noGrp="1"/>
          </p:cNvSpPr>
          <p:nvPr>
            <p:ph idx="1"/>
          </p:nvPr>
        </p:nvSpPr>
        <p:spPr/>
        <p:txBody>
          <a:bodyPr/>
          <a:lstStyle/>
          <a:p>
            <a:pPr marL="0" indent="0">
              <a:buNone/>
            </a:pPr>
            <a:r>
              <a:rPr lang="nl-NL" dirty="0">
                <a:latin typeface="Nunito" pitchFamily="2" charset="0"/>
              </a:rPr>
              <a:t>1. Doel van de voorstudie</a:t>
            </a:r>
          </a:p>
          <a:p>
            <a:pPr marL="0" indent="0">
              <a:buNone/>
            </a:pPr>
            <a:r>
              <a:rPr lang="nl-NL" dirty="0">
                <a:latin typeface="Nunito" pitchFamily="2" charset="0"/>
              </a:rPr>
              <a:t>2. Onderzoeksvragen </a:t>
            </a:r>
          </a:p>
          <a:p>
            <a:pPr marL="0" indent="0">
              <a:buNone/>
            </a:pPr>
            <a:r>
              <a:rPr lang="nl-NL" dirty="0">
                <a:latin typeface="Nunito" pitchFamily="2" charset="0"/>
              </a:rPr>
              <a:t>3. Aanpak</a:t>
            </a:r>
          </a:p>
          <a:p>
            <a:pPr marL="0" indent="0">
              <a:buNone/>
            </a:pPr>
            <a:r>
              <a:rPr lang="nl-NL" dirty="0">
                <a:latin typeface="Nunito" pitchFamily="2" charset="0"/>
              </a:rPr>
              <a:t>4. Eerste bevindingen</a:t>
            </a:r>
          </a:p>
          <a:p>
            <a:pPr marL="0" indent="0">
              <a:buNone/>
            </a:pPr>
            <a:r>
              <a:rPr lang="nl-NL" dirty="0">
                <a:latin typeface="Nunito" pitchFamily="2" charset="0"/>
              </a:rPr>
              <a:t>5. Planning</a:t>
            </a:r>
          </a:p>
          <a:p>
            <a:pPr marL="0" indent="0">
              <a:buNone/>
            </a:pPr>
            <a:r>
              <a:rPr lang="nl-NL" dirty="0">
                <a:latin typeface="Nunito" pitchFamily="2" charset="0"/>
              </a:rPr>
              <a:t>6. Vragen en afsluiting</a:t>
            </a:r>
          </a:p>
        </p:txBody>
      </p:sp>
      <p:sp>
        <p:nvSpPr>
          <p:cNvPr id="6" name="Tijdelijke aanduiding voor dianummer 5">
            <a:extLst>
              <a:ext uri="{FF2B5EF4-FFF2-40B4-BE49-F238E27FC236}">
                <a16:creationId xmlns:a16="http://schemas.microsoft.com/office/drawing/2014/main" id="{FC1A7E97-CB52-E76E-5860-1C86B508DAAF}"/>
              </a:ext>
            </a:extLst>
          </p:cNvPr>
          <p:cNvSpPr>
            <a:spLocks noGrp="1"/>
          </p:cNvSpPr>
          <p:nvPr>
            <p:ph type="sldNum" sz="quarter" idx="12"/>
          </p:nvPr>
        </p:nvSpPr>
        <p:spPr/>
        <p:txBody>
          <a:bodyPr/>
          <a:lstStyle/>
          <a:p>
            <a:fld id="{AB8C653D-DEAA-4F33-998E-FAD01B65D5E6}" type="slidenum">
              <a:rPr lang="nl-NL" smtClean="0"/>
              <a:t>4</a:t>
            </a:fld>
            <a:endParaRPr lang="nl-NL"/>
          </a:p>
        </p:txBody>
      </p:sp>
      <p:sp>
        <p:nvSpPr>
          <p:cNvPr id="5" name="Tekstvak 4">
            <a:extLst>
              <a:ext uri="{FF2B5EF4-FFF2-40B4-BE49-F238E27FC236}">
                <a16:creationId xmlns:a16="http://schemas.microsoft.com/office/drawing/2014/main" id="{868F332A-76C7-A84F-5329-2FBCFF9BAA5D}"/>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pic>
        <p:nvPicPr>
          <p:cNvPr id="8" name="Afbeelding 7">
            <a:extLst>
              <a:ext uri="{FF2B5EF4-FFF2-40B4-BE49-F238E27FC236}">
                <a16:creationId xmlns:a16="http://schemas.microsoft.com/office/drawing/2014/main" id="{868D4D51-5855-90EC-6A41-5B04268042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spTree>
    <p:extLst>
      <p:ext uri="{BB962C8B-B14F-4D97-AF65-F5344CB8AC3E}">
        <p14:creationId xmlns:p14="http://schemas.microsoft.com/office/powerpoint/2010/main" val="4153295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693F5-7F74-496B-C249-1CB11D41553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041BB6B-CD9E-6EA8-F641-05D0ADA553C6}"/>
              </a:ext>
            </a:extLst>
          </p:cNvPr>
          <p:cNvSpPr>
            <a:spLocks noGrp="1"/>
          </p:cNvSpPr>
          <p:nvPr>
            <p:ph type="title"/>
          </p:nvPr>
        </p:nvSpPr>
        <p:spPr/>
        <p:txBody>
          <a:bodyPr>
            <a:normAutofit/>
          </a:bodyPr>
          <a:lstStyle/>
          <a:p>
            <a:r>
              <a:rPr lang="nl-NL" sz="1800" b="1" dirty="0">
                <a:latin typeface="Nunito" pitchFamily="2" charset="0"/>
              </a:rPr>
              <a:t>2. Onderzoeksvragen</a:t>
            </a:r>
            <a:br>
              <a:rPr lang="nl-NL" sz="1800" b="1" dirty="0">
                <a:latin typeface="Nunito" pitchFamily="2" charset="0"/>
              </a:rPr>
            </a:br>
            <a:br>
              <a:rPr lang="nl-NL" sz="2600" b="1" dirty="0">
                <a:latin typeface="Nunito" pitchFamily="2" charset="0"/>
              </a:rPr>
            </a:br>
            <a:endParaRPr lang="nl-NL" sz="2600" b="1" dirty="0">
              <a:latin typeface="Nunito" pitchFamily="2" charset="0"/>
            </a:endParaRPr>
          </a:p>
        </p:txBody>
      </p:sp>
      <p:sp>
        <p:nvSpPr>
          <p:cNvPr id="3" name="Tijdelijke aanduiding voor inhoud 2">
            <a:extLst>
              <a:ext uri="{FF2B5EF4-FFF2-40B4-BE49-F238E27FC236}">
                <a16:creationId xmlns:a16="http://schemas.microsoft.com/office/drawing/2014/main" id="{EB4CDD9B-7C19-7D82-17CE-5E318E57DDB5}"/>
              </a:ext>
            </a:extLst>
          </p:cNvPr>
          <p:cNvSpPr>
            <a:spLocks noGrp="1"/>
          </p:cNvSpPr>
          <p:nvPr>
            <p:ph idx="1"/>
          </p:nvPr>
        </p:nvSpPr>
        <p:spPr>
          <a:xfrm>
            <a:off x="624553" y="1386009"/>
            <a:ext cx="11567447" cy="4351338"/>
          </a:xfrm>
        </p:spPr>
        <p:txBody>
          <a:bodyPr>
            <a:normAutofit/>
          </a:bodyPr>
          <a:lstStyle/>
          <a:p>
            <a:r>
              <a:rPr lang="nl-NL" sz="2200" dirty="0">
                <a:latin typeface="Nunito" pitchFamily="2" charset="0"/>
              </a:rPr>
              <a:t>Profiel</a:t>
            </a:r>
          </a:p>
          <a:p>
            <a:pPr marL="800100" lvl="1" indent="-342900">
              <a:buFont typeface="+mj-lt"/>
              <a:buAutoNum type="arabicPeriod"/>
            </a:pPr>
            <a:r>
              <a:rPr lang="nl-NL" sz="1800" dirty="0">
                <a:latin typeface="Nunito" pitchFamily="2" charset="0"/>
              </a:rPr>
              <a:t>Wat is de populatie van podiumkunstenfestivals die deelnemen aan VPF?</a:t>
            </a:r>
          </a:p>
          <a:p>
            <a:pPr marL="800100" lvl="1" indent="-342900">
              <a:buFont typeface="+mj-lt"/>
              <a:buAutoNum type="arabicPeriod"/>
            </a:pPr>
            <a:r>
              <a:rPr lang="nl-NL" sz="1800" dirty="0">
                <a:latin typeface="Nunito" pitchFamily="2" charset="0"/>
              </a:rPr>
              <a:t>Welke soorten activiteiten ontwikkelen zij (theater, muziek, combinaties, etc.)?</a:t>
            </a:r>
          </a:p>
          <a:p>
            <a:pPr marL="800100" lvl="1" indent="-342900">
              <a:buFont typeface="+mj-lt"/>
              <a:buAutoNum type="arabicPeriod"/>
            </a:pPr>
            <a:r>
              <a:rPr lang="nl-NL" sz="1800" dirty="0">
                <a:latin typeface="Nunito" pitchFamily="2" charset="0"/>
              </a:rPr>
              <a:t>Hoe zijn de festivals de categoriseren (binnen of buiten, tijdelijk of jaarrond, omzetgrootteklasse, wijze van subsidiëring, etc.)</a:t>
            </a:r>
          </a:p>
          <a:p>
            <a:pPr lvl="1"/>
            <a:endParaRPr lang="nl-NL" sz="1800" dirty="0">
              <a:latin typeface="Nunito" pitchFamily="2" charset="0"/>
            </a:endParaRPr>
          </a:p>
          <a:p>
            <a:r>
              <a:rPr lang="nl-NL" sz="2200" dirty="0">
                <a:latin typeface="Nunito" pitchFamily="2" charset="0"/>
              </a:rPr>
              <a:t>Beloning</a:t>
            </a:r>
          </a:p>
          <a:p>
            <a:pPr marL="800100" lvl="1" indent="-342900">
              <a:buFont typeface="+mj-lt"/>
              <a:buAutoNum type="arabicPeriod"/>
            </a:pPr>
            <a:r>
              <a:rPr lang="nl-NL" sz="1800" dirty="0">
                <a:latin typeface="Nunito" pitchFamily="2" charset="0"/>
              </a:rPr>
              <a:t>Welke cao of beloningsrichtlijnen hanteert men nu? Heeft men ervaring met (andere) cao’s/beloningsrichtlijnen, heeft men die overwogen en welke voor- en nadelen ziet men van die cao’s/richtlijnen?</a:t>
            </a:r>
          </a:p>
          <a:p>
            <a:pPr marL="800100" lvl="1" indent="-342900">
              <a:buFont typeface="+mj-lt"/>
              <a:buAutoNum type="arabicPeriod"/>
            </a:pPr>
            <a:r>
              <a:rPr lang="nl-NL" sz="1800" dirty="0">
                <a:latin typeface="Nunito" pitchFamily="2" charset="0"/>
              </a:rPr>
              <a:t>Hoe onderbouwt men de keuze voor bepaalde cao’s/beloningsrichtlijnen? Is er een ‘ideale’ bestaande cao te gebruiken?</a:t>
            </a:r>
          </a:p>
          <a:p>
            <a:pPr marL="800100" lvl="1" indent="-342900">
              <a:buFont typeface="+mj-lt"/>
              <a:buAutoNum type="arabicPeriod"/>
            </a:pPr>
            <a:r>
              <a:rPr lang="nl-NL" sz="1800" dirty="0">
                <a:latin typeface="Nunito" pitchFamily="2" charset="0"/>
              </a:rPr>
              <a:t>Hoe staat de eerlijke beloning er nu voor? Lukt het om de cao/beloningsrichtlijn te volgen (personeel in loondienst en ‘vast’ inhuur eigen team)? Hoe staat het er voor met de secundaire arbeidsvoorwaarden?</a:t>
            </a:r>
          </a:p>
          <a:p>
            <a:pPr marL="914400" lvl="1" indent="-457200">
              <a:buFont typeface="+mj-lt"/>
              <a:buAutoNum type="arabicPeriod"/>
            </a:pPr>
            <a:endParaRPr lang="nl-NL" sz="2200" dirty="0">
              <a:latin typeface="Nunito" pitchFamily="2" charset="0"/>
            </a:endParaRPr>
          </a:p>
          <a:p>
            <a:pPr lvl="1"/>
            <a:endParaRPr lang="nl-NL" sz="2200" dirty="0">
              <a:latin typeface="Nunito" pitchFamily="2" charset="0"/>
            </a:endParaRPr>
          </a:p>
          <a:p>
            <a:endParaRPr lang="nl-NL" sz="2600" dirty="0">
              <a:latin typeface="Nunito" pitchFamily="2" charset="0"/>
            </a:endParaRPr>
          </a:p>
          <a:p>
            <a:pPr marL="0" indent="0">
              <a:buNone/>
            </a:pPr>
            <a:endParaRPr lang="nl-NL" dirty="0">
              <a:latin typeface="Nunito" pitchFamily="2" charset="0"/>
            </a:endParaRPr>
          </a:p>
        </p:txBody>
      </p:sp>
      <p:sp>
        <p:nvSpPr>
          <p:cNvPr id="6" name="Tijdelijke aanduiding voor dianummer 5">
            <a:extLst>
              <a:ext uri="{FF2B5EF4-FFF2-40B4-BE49-F238E27FC236}">
                <a16:creationId xmlns:a16="http://schemas.microsoft.com/office/drawing/2014/main" id="{1F85499B-F6FA-0B0E-F7FD-4E40BDA4758A}"/>
              </a:ext>
            </a:extLst>
          </p:cNvPr>
          <p:cNvSpPr>
            <a:spLocks noGrp="1"/>
          </p:cNvSpPr>
          <p:nvPr>
            <p:ph type="sldNum" sz="quarter" idx="12"/>
          </p:nvPr>
        </p:nvSpPr>
        <p:spPr/>
        <p:txBody>
          <a:bodyPr/>
          <a:lstStyle/>
          <a:p>
            <a:fld id="{AB8C653D-DEAA-4F33-998E-FAD01B65D5E6}" type="slidenum">
              <a:rPr lang="nl-NL" smtClean="0"/>
              <a:t>5</a:t>
            </a:fld>
            <a:endParaRPr lang="nl-NL"/>
          </a:p>
        </p:txBody>
      </p:sp>
      <p:sp>
        <p:nvSpPr>
          <p:cNvPr id="5" name="Tekstvak 4">
            <a:extLst>
              <a:ext uri="{FF2B5EF4-FFF2-40B4-BE49-F238E27FC236}">
                <a16:creationId xmlns:a16="http://schemas.microsoft.com/office/drawing/2014/main" id="{126AB79E-1383-82CA-9149-BFBB71089446}"/>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pic>
        <p:nvPicPr>
          <p:cNvPr id="4" name="Afbeelding 3">
            <a:extLst>
              <a:ext uri="{FF2B5EF4-FFF2-40B4-BE49-F238E27FC236}">
                <a16:creationId xmlns:a16="http://schemas.microsoft.com/office/drawing/2014/main" id="{007A48C8-B13D-311D-49D0-A0342965CC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sp>
        <p:nvSpPr>
          <p:cNvPr id="8" name="Tekstvak 7">
            <a:extLst>
              <a:ext uri="{FF2B5EF4-FFF2-40B4-BE49-F238E27FC236}">
                <a16:creationId xmlns:a16="http://schemas.microsoft.com/office/drawing/2014/main" id="{C32F4AAA-12FB-3059-41E3-DD2A155A9BD3}"/>
              </a:ext>
            </a:extLst>
          </p:cNvPr>
          <p:cNvSpPr txBox="1"/>
          <p:nvPr/>
        </p:nvSpPr>
        <p:spPr>
          <a:xfrm>
            <a:off x="3017378" y="5910986"/>
            <a:ext cx="6964822" cy="461665"/>
          </a:xfrm>
          <a:prstGeom prst="rect">
            <a:avLst/>
          </a:prstGeom>
          <a:solidFill>
            <a:schemeClr val="accent6">
              <a:lumMod val="40000"/>
              <a:lumOff val="60000"/>
            </a:schemeClr>
          </a:solidFill>
        </p:spPr>
        <p:txBody>
          <a:bodyPr wrap="square" rtlCol="0">
            <a:spAutoFit/>
          </a:bodyPr>
          <a:lstStyle/>
          <a:p>
            <a:r>
              <a:rPr lang="nl-NL" sz="2400" dirty="0">
                <a:latin typeface="Nunito" pitchFamily="2" charset="0"/>
              </a:rPr>
              <a:t>Jullie opmerkingen of vragen?</a:t>
            </a:r>
          </a:p>
        </p:txBody>
      </p:sp>
    </p:spTree>
    <p:extLst>
      <p:ext uri="{BB962C8B-B14F-4D97-AF65-F5344CB8AC3E}">
        <p14:creationId xmlns:p14="http://schemas.microsoft.com/office/powerpoint/2010/main" val="919237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B17FF-4860-5F3D-3166-FC4B6711E28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4471167-B2FB-6523-7136-6B2F68D42E6A}"/>
              </a:ext>
            </a:extLst>
          </p:cNvPr>
          <p:cNvSpPr>
            <a:spLocks noGrp="1"/>
          </p:cNvSpPr>
          <p:nvPr>
            <p:ph type="title"/>
          </p:nvPr>
        </p:nvSpPr>
        <p:spPr/>
        <p:txBody>
          <a:bodyPr>
            <a:normAutofit/>
          </a:bodyPr>
          <a:lstStyle/>
          <a:p>
            <a:r>
              <a:rPr lang="nl-NL" sz="1800" b="1" dirty="0">
                <a:latin typeface="Nunito" pitchFamily="2" charset="0"/>
              </a:rPr>
              <a:t>2. Onderzoeksvragen (vervolg)</a:t>
            </a:r>
            <a:br>
              <a:rPr lang="nl-NL" sz="1800" b="1" dirty="0">
                <a:latin typeface="Nunito" pitchFamily="2" charset="0"/>
              </a:rPr>
            </a:br>
            <a:br>
              <a:rPr lang="nl-NL" sz="2600" b="1" dirty="0">
                <a:latin typeface="Nunito" pitchFamily="2" charset="0"/>
              </a:rPr>
            </a:br>
            <a:endParaRPr lang="nl-NL" sz="2600" b="1" dirty="0">
              <a:latin typeface="Nunito" pitchFamily="2" charset="0"/>
            </a:endParaRPr>
          </a:p>
        </p:txBody>
      </p:sp>
      <p:sp>
        <p:nvSpPr>
          <p:cNvPr id="3" name="Tijdelijke aanduiding voor inhoud 2">
            <a:extLst>
              <a:ext uri="{FF2B5EF4-FFF2-40B4-BE49-F238E27FC236}">
                <a16:creationId xmlns:a16="http://schemas.microsoft.com/office/drawing/2014/main" id="{76524234-E940-9796-7E91-C24B1380EF43}"/>
              </a:ext>
            </a:extLst>
          </p:cNvPr>
          <p:cNvSpPr>
            <a:spLocks noGrp="1"/>
          </p:cNvSpPr>
          <p:nvPr>
            <p:ph idx="1"/>
          </p:nvPr>
        </p:nvSpPr>
        <p:spPr>
          <a:xfrm>
            <a:off x="624553" y="1386009"/>
            <a:ext cx="11567447" cy="4351338"/>
          </a:xfrm>
        </p:spPr>
        <p:txBody>
          <a:bodyPr>
            <a:normAutofit/>
          </a:bodyPr>
          <a:lstStyle/>
          <a:p>
            <a:r>
              <a:rPr lang="nl-NL" sz="2200" dirty="0">
                <a:latin typeface="Nunito" pitchFamily="2" charset="0"/>
              </a:rPr>
              <a:t>Ontwikkeling</a:t>
            </a:r>
          </a:p>
          <a:p>
            <a:pPr marL="800100" lvl="1" indent="-342900">
              <a:buFont typeface="+mj-lt"/>
              <a:buAutoNum type="arabicPeriod"/>
            </a:pPr>
            <a:r>
              <a:rPr lang="nl-NL" sz="1800" dirty="0">
                <a:latin typeface="Nunito" pitchFamily="2" charset="0"/>
              </a:rPr>
              <a:t>Welke kernelementen moeten de cao’s/beloningsrichtlijnen bevatten?</a:t>
            </a:r>
          </a:p>
          <a:p>
            <a:pPr marL="800100" lvl="1" indent="-342900">
              <a:buFont typeface="+mj-lt"/>
              <a:buAutoNum type="arabicPeriod"/>
            </a:pPr>
            <a:r>
              <a:rPr lang="nl-NL" sz="1800" dirty="0">
                <a:latin typeface="Nunito" pitchFamily="2" charset="0"/>
              </a:rPr>
              <a:t>Voor welke functiegroepen kunnen we nu een eerste aanzet geven tot een functiegebouw? Welke secundaire arbeidsvoorwaarden horen hier bij (fair practice voorbij fair pay)?</a:t>
            </a:r>
          </a:p>
          <a:p>
            <a:pPr marL="800100" lvl="1" indent="-342900">
              <a:buFont typeface="+mj-lt"/>
              <a:buAutoNum type="arabicPeriod"/>
            </a:pPr>
            <a:r>
              <a:rPr lang="nl-NL" sz="1800" dirty="0">
                <a:latin typeface="Nunito" pitchFamily="2" charset="0"/>
              </a:rPr>
              <a:t>Is er een eerste beeld te geven van de starttarieven die gelden voor inhuur (zij aan zij werkende zzp’ers) en van de factoren die de hoogte van die tarieven bepalen?</a:t>
            </a:r>
          </a:p>
          <a:p>
            <a:pPr lvl="1"/>
            <a:endParaRPr lang="nl-NL" sz="1800" dirty="0">
              <a:latin typeface="Nunito" pitchFamily="2" charset="0"/>
            </a:endParaRPr>
          </a:p>
          <a:p>
            <a:endParaRPr lang="nl-NL" sz="2600" dirty="0">
              <a:latin typeface="Nunito" pitchFamily="2" charset="0"/>
            </a:endParaRPr>
          </a:p>
          <a:p>
            <a:pPr marL="0" indent="0">
              <a:buNone/>
            </a:pPr>
            <a:endParaRPr lang="nl-NL" dirty="0">
              <a:latin typeface="Nunito" pitchFamily="2" charset="0"/>
            </a:endParaRPr>
          </a:p>
        </p:txBody>
      </p:sp>
      <p:sp>
        <p:nvSpPr>
          <p:cNvPr id="6" name="Tijdelijke aanduiding voor dianummer 5">
            <a:extLst>
              <a:ext uri="{FF2B5EF4-FFF2-40B4-BE49-F238E27FC236}">
                <a16:creationId xmlns:a16="http://schemas.microsoft.com/office/drawing/2014/main" id="{2599A3FB-BD39-EF5E-4559-44C2A06B5F4E}"/>
              </a:ext>
            </a:extLst>
          </p:cNvPr>
          <p:cNvSpPr>
            <a:spLocks noGrp="1"/>
          </p:cNvSpPr>
          <p:nvPr>
            <p:ph type="sldNum" sz="quarter" idx="12"/>
          </p:nvPr>
        </p:nvSpPr>
        <p:spPr/>
        <p:txBody>
          <a:bodyPr/>
          <a:lstStyle/>
          <a:p>
            <a:fld id="{AB8C653D-DEAA-4F33-998E-FAD01B65D5E6}" type="slidenum">
              <a:rPr lang="nl-NL" smtClean="0"/>
              <a:t>6</a:t>
            </a:fld>
            <a:endParaRPr lang="nl-NL"/>
          </a:p>
        </p:txBody>
      </p:sp>
      <p:sp>
        <p:nvSpPr>
          <p:cNvPr id="5" name="Tekstvak 4">
            <a:extLst>
              <a:ext uri="{FF2B5EF4-FFF2-40B4-BE49-F238E27FC236}">
                <a16:creationId xmlns:a16="http://schemas.microsoft.com/office/drawing/2014/main" id="{341AC724-65A0-239E-D4B3-23589EA9E865}"/>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pic>
        <p:nvPicPr>
          <p:cNvPr id="4" name="Afbeelding 3">
            <a:extLst>
              <a:ext uri="{FF2B5EF4-FFF2-40B4-BE49-F238E27FC236}">
                <a16:creationId xmlns:a16="http://schemas.microsoft.com/office/drawing/2014/main" id="{2D9791AD-3C5D-8904-1C68-13F05E0768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sp>
        <p:nvSpPr>
          <p:cNvPr id="7" name="Tekstvak 6">
            <a:extLst>
              <a:ext uri="{FF2B5EF4-FFF2-40B4-BE49-F238E27FC236}">
                <a16:creationId xmlns:a16="http://schemas.microsoft.com/office/drawing/2014/main" id="{3CCFAF84-7E55-97AC-21F0-8ABD949F1EE7}"/>
              </a:ext>
            </a:extLst>
          </p:cNvPr>
          <p:cNvSpPr txBox="1"/>
          <p:nvPr/>
        </p:nvSpPr>
        <p:spPr>
          <a:xfrm>
            <a:off x="3017378" y="5176909"/>
            <a:ext cx="6964822" cy="1569660"/>
          </a:xfrm>
          <a:prstGeom prst="rect">
            <a:avLst/>
          </a:prstGeom>
          <a:solidFill>
            <a:schemeClr val="accent6">
              <a:lumMod val="40000"/>
              <a:lumOff val="60000"/>
            </a:schemeClr>
          </a:solidFill>
        </p:spPr>
        <p:txBody>
          <a:bodyPr wrap="square" rtlCol="0">
            <a:spAutoFit/>
          </a:bodyPr>
          <a:lstStyle/>
          <a:p>
            <a:r>
              <a:rPr lang="nl-NL" sz="2400" dirty="0">
                <a:latin typeface="Nunito" pitchFamily="2" charset="0"/>
              </a:rPr>
              <a:t>Jullie opmerkingen of vragen?</a:t>
            </a:r>
          </a:p>
          <a:p>
            <a:endParaRPr lang="nl-NL" sz="2400" dirty="0">
              <a:latin typeface="Nunito" pitchFamily="2" charset="0"/>
            </a:endParaRPr>
          </a:p>
          <a:p>
            <a:r>
              <a:rPr lang="nl-NL" sz="2400" dirty="0">
                <a:latin typeface="Nunito" pitchFamily="2" charset="0"/>
              </a:rPr>
              <a:t>Hebben we hiermee de kern van de problematiek geadresseerd?</a:t>
            </a:r>
          </a:p>
        </p:txBody>
      </p:sp>
    </p:spTree>
    <p:extLst>
      <p:ext uri="{BB962C8B-B14F-4D97-AF65-F5344CB8AC3E}">
        <p14:creationId xmlns:p14="http://schemas.microsoft.com/office/powerpoint/2010/main" val="2407835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B953E-2407-A0B3-0372-612F8C674740}"/>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B7C2436B-D07E-1547-6504-658108AAEBC6}"/>
              </a:ext>
            </a:extLst>
          </p:cNvPr>
          <p:cNvPicPr>
            <a:picLocks noChangeAspect="1"/>
          </p:cNvPicPr>
          <p:nvPr/>
        </p:nvPicPr>
        <p:blipFill>
          <a:blip r:embed="rId2"/>
          <a:stretch>
            <a:fillRect/>
          </a:stretch>
        </p:blipFill>
        <p:spPr>
          <a:xfrm>
            <a:off x="838200" y="2716962"/>
            <a:ext cx="6762249" cy="579170"/>
          </a:xfrm>
          <a:prstGeom prst="rect">
            <a:avLst/>
          </a:prstGeom>
        </p:spPr>
      </p:pic>
      <p:sp>
        <p:nvSpPr>
          <p:cNvPr id="2" name="Titel 1">
            <a:extLst>
              <a:ext uri="{FF2B5EF4-FFF2-40B4-BE49-F238E27FC236}">
                <a16:creationId xmlns:a16="http://schemas.microsoft.com/office/drawing/2014/main" id="{381768F4-A122-54C5-E6E2-AABBAC346024}"/>
              </a:ext>
            </a:extLst>
          </p:cNvPr>
          <p:cNvSpPr>
            <a:spLocks noGrp="1"/>
          </p:cNvSpPr>
          <p:nvPr>
            <p:ph type="title"/>
          </p:nvPr>
        </p:nvSpPr>
        <p:spPr/>
        <p:txBody>
          <a:bodyPr>
            <a:normAutofit/>
          </a:bodyPr>
          <a:lstStyle/>
          <a:p>
            <a:r>
              <a:rPr lang="nl-NL" sz="3200" b="1" dirty="0">
                <a:latin typeface="Nunito" pitchFamily="2" charset="0"/>
              </a:rPr>
              <a:t>Agenda</a:t>
            </a:r>
          </a:p>
        </p:txBody>
      </p:sp>
      <p:sp>
        <p:nvSpPr>
          <p:cNvPr id="3" name="Tijdelijke aanduiding voor inhoud 2">
            <a:extLst>
              <a:ext uri="{FF2B5EF4-FFF2-40B4-BE49-F238E27FC236}">
                <a16:creationId xmlns:a16="http://schemas.microsoft.com/office/drawing/2014/main" id="{3DFAAAFC-6B84-8BD7-1647-5713781BF2E6}"/>
              </a:ext>
            </a:extLst>
          </p:cNvPr>
          <p:cNvSpPr>
            <a:spLocks noGrp="1"/>
          </p:cNvSpPr>
          <p:nvPr>
            <p:ph idx="1"/>
          </p:nvPr>
        </p:nvSpPr>
        <p:spPr/>
        <p:txBody>
          <a:bodyPr/>
          <a:lstStyle/>
          <a:p>
            <a:pPr marL="0" indent="0">
              <a:buNone/>
            </a:pPr>
            <a:r>
              <a:rPr lang="nl-NL" dirty="0">
                <a:latin typeface="Nunito" pitchFamily="2" charset="0"/>
              </a:rPr>
              <a:t>1. Doel van de voorstudie</a:t>
            </a:r>
          </a:p>
          <a:p>
            <a:pPr marL="0" indent="0">
              <a:buNone/>
            </a:pPr>
            <a:r>
              <a:rPr lang="nl-NL" dirty="0">
                <a:latin typeface="Nunito" pitchFamily="2" charset="0"/>
              </a:rPr>
              <a:t>2. Onderzoeksvragen </a:t>
            </a:r>
          </a:p>
          <a:p>
            <a:pPr marL="0" indent="0">
              <a:buNone/>
            </a:pPr>
            <a:r>
              <a:rPr lang="nl-NL" dirty="0">
                <a:latin typeface="Nunito" pitchFamily="2" charset="0"/>
              </a:rPr>
              <a:t>3. Aanpak</a:t>
            </a:r>
          </a:p>
          <a:p>
            <a:pPr marL="0" indent="0">
              <a:buNone/>
            </a:pPr>
            <a:r>
              <a:rPr lang="nl-NL" dirty="0">
                <a:latin typeface="Nunito" pitchFamily="2" charset="0"/>
              </a:rPr>
              <a:t>4. Eerste bevindingen</a:t>
            </a:r>
          </a:p>
          <a:p>
            <a:pPr marL="0" indent="0">
              <a:buNone/>
            </a:pPr>
            <a:r>
              <a:rPr lang="nl-NL" dirty="0">
                <a:latin typeface="Nunito" pitchFamily="2" charset="0"/>
              </a:rPr>
              <a:t>5. Planning</a:t>
            </a:r>
          </a:p>
          <a:p>
            <a:pPr marL="0" indent="0">
              <a:buNone/>
            </a:pPr>
            <a:r>
              <a:rPr lang="nl-NL" dirty="0">
                <a:latin typeface="Nunito" pitchFamily="2" charset="0"/>
              </a:rPr>
              <a:t>6. Vragen en afsluiting</a:t>
            </a:r>
          </a:p>
        </p:txBody>
      </p:sp>
      <p:sp>
        <p:nvSpPr>
          <p:cNvPr id="6" name="Tijdelijke aanduiding voor dianummer 5">
            <a:extLst>
              <a:ext uri="{FF2B5EF4-FFF2-40B4-BE49-F238E27FC236}">
                <a16:creationId xmlns:a16="http://schemas.microsoft.com/office/drawing/2014/main" id="{666F152B-A702-437D-0247-36E55E32031F}"/>
              </a:ext>
            </a:extLst>
          </p:cNvPr>
          <p:cNvSpPr>
            <a:spLocks noGrp="1"/>
          </p:cNvSpPr>
          <p:nvPr>
            <p:ph type="sldNum" sz="quarter" idx="12"/>
          </p:nvPr>
        </p:nvSpPr>
        <p:spPr/>
        <p:txBody>
          <a:bodyPr/>
          <a:lstStyle/>
          <a:p>
            <a:fld id="{AB8C653D-DEAA-4F33-998E-FAD01B65D5E6}" type="slidenum">
              <a:rPr lang="nl-NL" smtClean="0"/>
              <a:t>7</a:t>
            </a:fld>
            <a:endParaRPr lang="nl-NL"/>
          </a:p>
        </p:txBody>
      </p:sp>
      <p:sp>
        <p:nvSpPr>
          <p:cNvPr id="5" name="Tekstvak 4">
            <a:extLst>
              <a:ext uri="{FF2B5EF4-FFF2-40B4-BE49-F238E27FC236}">
                <a16:creationId xmlns:a16="http://schemas.microsoft.com/office/drawing/2014/main" id="{BF7D4729-0150-03D2-3523-DC547BD931EF}"/>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pic>
        <p:nvPicPr>
          <p:cNvPr id="8" name="Afbeelding 7">
            <a:extLst>
              <a:ext uri="{FF2B5EF4-FFF2-40B4-BE49-F238E27FC236}">
                <a16:creationId xmlns:a16="http://schemas.microsoft.com/office/drawing/2014/main" id="{66D416BD-F213-088B-12EA-879993E031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spTree>
    <p:extLst>
      <p:ext uri="{BB962C8B-B14F-4D97-AF65-F5344CB8AC3E}">
        <p14:creationId xmlns:p14="http://schemas.microsoft.com/office/powerpoint/2010/main" val="2556243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CF422-287D-ED25-D52A-DA2694B74FF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6A7F253-C58D-1160-549A-036BDC64FC8D}"/>
              </a:ext>
            </a:extLst>
          </p:cNvPr>
          <p:cNvSpPr>
            <a:spLocks noGrp="1"/>
          </p:cNvSpPr>
          <p:nvPr>
            <p:ph type="title"/>
          </p:nvPr>
        </p:nvSpPr>
        <p:spPr/>
        <p:txBody>
          <a:bodyPr>
            <a:normAutofit/>
          </a:bodyPr>
          <a:lstStyle/>
          <a:p>
            <a:r>
              <a:rPr lang="nl-NL" sz="1800" b="1" dirty="0">
                <a:latin typeface="Nunito" pitchFamily="2" charset="0"/>
              </a:rPr>
              <a:t>3. Aanpak</a:t>
            </a:r>
            <a:br>
              <a:rPr lang="nl-NL" sz="1800" b="1" dirty="0">
                <a:latin typeface="Nunito" pitchFamily="2" charset="0"/>
              </a:rPr>
            </a:br>
            <a:br>
              <a:rPr lang="nl-NL" sz="2600" b="1" dirty="0">
                <a:latin typeface="Nunito" pitchFamily="2" charset="0"/>
              </a:rPr>
            </a:br>
            <a:endParaRPr lang="nl-NL" sz="2600" b="1" dirty="0">
              <a:latin typeface="Nunito" pitchFamily="2" charset="0"/>
            </a:endParaRPr>
          </a:p>
        </p:txBody>
      </p:sp>
      <p:sp>
        <p:nvSpPr>
          <p:cNvPr id="3" name="Tijdelijke aanduiding voor inhoud 2">
            <a:extLst>
              <a:ext uri="{FF2B5EF4-FFF2-40B4-BE49-F238E27FC236}">
                <a16:creationId xmlns:a16="http://schemas.microsoft.com/office/drawing/2014/main" id="{5E55DC9D-CA3C-FC22-1A48-6B4F941439B6}"/>
              </a:ext>
            </a:extLst>
          </p:cNvPr>
          <p:cNvSpPr>
            <a:spLocks noGrp="1"/>
          </p:cNvSpPr>
          <p:nvPr>
            <p:ph idx="1"/>
          </p:nvPr>
        </p:nvSpPr>
        <p:spPr>
          <a:xfrm>
            <a:off x="624553" y="1386009"/>
            <a:ext cx="11567447" cy="4351338"/>
          </a:xfrm>
        </p:spPr>
        <p:txBody>
          <a:bodyPr>
            <a:normAutofit/>
          </a:bodyPr>
          <a:lstStyle/>
          <a:p>
            <a:r>
              <a:rPr lang="nl-NL" sz="2200" dirty="0">
                <a:latin typeface="Nunito" pitchFamily="2" charset="0"/>
              </a:rPr>
              <a:t>Ontwerp gericht onderzoek</a:t>
            </a:r>
          </a:p>
          <a:p>
            <a:pPr marL="800100" lvl="1" indent="-342900">
              <a:buFont typeface="+mj-lt"/>
              <a:buAutoNum type="alphaLcPeriod"/>
            </a:pPr>
            <a:r>
              <a:rPr lang="nl-NL" sz="1800" dirty="0">
                <a:latin typeface="Nunito" pitchFamily="2" charset="0"/>
              </a:rPr>
              <a:t>Desk- en </a:t>
            </a:r>
            <a:r>
              <a:rPr lang="nl-NL" sz="1800" dirty="0" err="1">
                <a:latin typeface="Nunito" pitchFamily="2" charset="0"/>
              </a:rPr>
              <a:t>websearch</a:t>
            </a:r>
            <a:r>
              <a:rPr lang="nl-NL" sz="1800" dirty="0">
                <a:latin typeface="Nunito" pitchFamily="2" charset="0"/>
              </a:rPr>
              <a:t> -&gt; zie hierna voor eerste bevindingen</a:t>
            </a:r>
          </a:p>
          <a:p>
            <a:pPr marL="800100" lvl="1" indent="-342900">
              <a:buFont typeface="+mj-lt"/>
              <a:buAutoNum type="alphaLcPeriod"/>
            </a:pPr>
            <a:r>
              <a:rPr lang="nl-NL" sz="1800" dirty="0">
                <a:latin typeface="Nunito" pitchFamily="2" charset="0"/>
              </a:rPr>
              <a:t>Interviews (VNPF, NAPK en 4 x festival) -&gt; ingepland tweede helft september</a:t>
            </a:r>
          </a:p>
          <a:p>
            <a:pPr marL="800100" lvl="1" indent="-342900">
              <a:buFont typeface="+mj-lt"/>
              <a:buAutoNum type="alphaLcPeriod"/>
            </a:pPr>
            <a:r>
              <a:rPr lang="nl-NL" sz="1800" dirty="0">
                <a:latin typeface="Nunito" pitchFamily="2" charset="0"/>
              </a:rPr>
              <a:t>Survey (oktober: onderbouwing, knelpunten, ontwikkeling cao’s)</a:t>
            </a:r>
          </a:p>
          <a:p>
            <a:pPr marL="800100" lvl="1" indent="-342900">
              <a:buFont typeface="+mj-lt"/>
              <a:buAutoNum type="alphaLcPeriod"/>
            </a:pPr>
            <a:r>
              <a:rPr lang="nl-NL" sz="1800" dirty="0">
                <a:latin typeface="Nunito" pitchFamily="2" charset="0"/>
              </a:rPr>
              <a:t>Werksessies (november: invullen richtlijnen voor kernfuncties)</a:t>
            </a:r>
          </a:p>
          <a:p>
            <a:endParaRPr lang="nl-NL" sz="2600" dirty="0">
              <a:latin typeface="Nunito" pitchFamily="2" charset="0"/>
            </a:endParaRPr>
          </a:p>
          <a:p>
            <a:pPr marL="0" indent="0">
              <a:buNone/>
            </a:pPr>
            <a:endParaRPr lang="nl-NL" dirty="0">
              <a:latin typeface="Nunito" pitchFamily="2" charset="0"/>
            </a:endParaRPr>
          </a:p>
        </p:txBody>
      </p:sp>
      <p:sp>
        <p:nvSpPr>
          <p:cNvPr id="6" name="Tijdelijke aanduiding voor dianummer 5">
            <a:extLst>
              <a:ext uri="{FF2B5EF4-FFF2-40B4-BE49-F238E27FC236}">
                <a16:creationId xmlns:a16="http://schemas.microsoft.com/office/drawing/2014/main" id="{AB415574-0CCD-FE23-9049-8A804E90670E}"/>
              </a:ext>
            </a:extLst>
          </p:cNvPr>
          <p:cNvSpPr>
            <a:spLocks noGrp="1"/>
          </p:cNvSpPr>
          <p:nvPr>
            <p:ph type="sldNum" sz="quarter" idx="12"/>
          </p:nvPr>
        </p:nvSpPr>
        <p:spPr/>
        <p:txBody>
          <a:bodyPr/>
          <a:lstStyle/>
          <a:p>
            <a:fld id="{AB8C653D-DEAA-4F33-998E-FAD01B65D5E6}" type="slidenum">
              <a:rPr lang="nl-NL" smtClean="0"/>
              <a:t>8</a:t>
            </a:fld>
            <a:endParaRPr lang="nl-NL"/>
          </a:p>
        </p:txBody>
      </p:sp>
      <p:sp>
        <p:nvSpPr>
          <p:cNvPr id="5" name="Tekstvak 4">
            <a:extLst>
              <a:ext uri="{FF2B5EF4-FFF2-40B4-BE49-F238E27FC236}">
                <a16:creationId xmlns:a16="http://schemas.microsoft.com/office/drawing/2014/main" id="{DD61BFEA-DE2E-EC79-862C-70D88FCFB06A}"/>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pic>
        <p:nvPicPr>
          <p:cNvPr id="4" name="Afbeelding 3">
            <a:extLst>
              <a:ext uri="{FF2B5EF4-FFF2-40B4-BE49-F238E27FC236}">
                <a16:creationId xmlns:a16="http://schemas.microsoft.com/office/drawing/2014/main" id="{0E643F29-7A66-23CB-79CD-2402E1E325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sp>
        <p:nvSpPr>
          <p:cNvPr id="7" name="Tekstvak 6">
            <a:extLst>
              <a:ext uri="{FF2B5EF4-FFF2-40B4-BE49-F238E27FC236}">
                <a16:creationId xmlns:a16="http://schemas.microsoft.com/office/drawing/2014/main" id="{7B713EB1-B0C6-799D-4D05-AD7B91BFE775}"/>
              </a:ext>
            </a:extLst>
          </p:cNvPr>
          <p:cNvSpPr txBox="1"/>
          <p:nvPr/>
        </p:nvSpPr>
        <p:spPr>
          <a:xfrm>
            <a:off x="3017378" y="5176909"/>
            <a:ext cx="6964822" cy="461665"/>
          </a:xfrm>
          <a:prstGeom prst="rect">
            <a:avLst/>
          </a:prstGeom>
          <a:solidFill>
            <a:schemeClr val="accent6">
              <a:lumMod val="40000"/>
              <a:lumOff val="60000"/>
            </a:schemeClr>
          </a:solidFill>
        </p:spPr>
        <p:txBody>
          <a:bodyPr wrap="square" rtlCol="0">
            <a:spAutoFit/>
          </a:bodyPr>
          <a:lstStyle/>
          <a:p>
            <a:r>
              <a:rPr lang="nl-NL" sz="2400" dirty="0">
                <a:latin typeface="Nunito" pitchFamily="2" charset="0"/>
              </a:rPr>
              <a:t>Jullie opmerkingen of vragen?</a:t>
            </a:r>
          </a:p>
        </p:txBody>
      </p:sp>
    </p:spTree>
    <p:extLst>
      <p:ext uri="{BB962C8B-B14F-4D97-AF65-F5344CB8AC3E}">
        <p14:creationId xmlns:p14="http://schemas.microsoft.com/office/powerpoint/2010/main" val="944400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939BC-3B61-6C3C-B56B-FD3685238393}"/>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9F30FBE4-23C9-7030-C64A-B762124BAF50}"/>
              </a:ext>
            </a:extLst>
          </p:cNvPr>
          <p:cNvPicPr>
            <a:picLocks noChangeAspect="1"/>
          </p:cNvPicPr>
          <p:nvPr/>
        </p:nvPicPr>
        <p:blipFill>
          <a:blip r:embed="rId2"/>
          <a:stretch>
            <a:fillRect/>
          </a:stretch>
        </p:blipFill>
        <p:spPr>
          <a:xfrm>
            <a:off x="838200" y="3288365"/>
            <a:ext cx="6762249" cy="579170"/>
          </a:xfrm>
          <a:prstGeom prst="rect">
            <a:avLst/>
          </a:prstGeom>
        </p:spPr>
      </p:pic>
      <p:sp>
        <p:nvSpPr>
          <p:cNvPr id="2" name="Titel 1">
            <a:extLst>
              <a:ext uri="{FF2B5EF4-FFF2-40B4-BE49-F238E27FC236}">
                <a16:creationId xmlns:a16="http://schemas.microsoft.com/office/drawing/2014/main" id="{8C73434D-6F6B-8AB9-5C91-D9DE38606EE0}"/>
              </a:ext>
            </a:extLst>
          </p:cNvPr>
          <p:cNvSpPr>
            <a:spLocks noGrp="1"/>
          </p:cNvSpPr>
          <p:nvPr>
            <p:ph type="title"/>
          </p:nvPr>
        </p:nvSpPr>
        <p:spPr/>
        <p:txBody>
          <a:bodyPr>
            <a:normAutofit/>
          </a:bodyPr>
          <a:lstStyle/>
          <a:p>
            <a:r>
              <a:rPr lang="nl-NL" sz="3200" b="1" dirty="0">
                <a:latin typeface="Nunito" pitchFamily="2" charset="0"/>
              </a:rPr>
              <a:t>Agenda</a:t>
            </a:r>
          </a:p>
        </p:txBody>
      </p:sp>
      <p:sp>
        <p:nvSpPr>
          <p:cNvPr id="3" name="Tijdelijke aanduiding voor inhoud 2">
            <a:extLst>
              <a:ext uri="{FF2B5EF4-FFF2-40B4-BE49-F238E27FC236}">
                <a16:creationId xmlns:a16="http://schemas.microsoft.com/office/drawing/2014/main" id="{758C4444-695F-56E1-7BCE-FE35774897CF}"/>
              </a:ext>
            </a:extLst>
          </p:cNvPr>
          <p:cNvSpPr>
            <a:spLocks noGrp="1"/>
          </p:cNvSpPr>
          <p:nvPr>
            <p:ph idx="1"/>
          </p:nvPr>
        </p:nvSpPr>
        <p:spPr/>
        <p:txBody>
          <a:bodyPr/>
          <a:lstStyle/>
          <a:p>
            <a:pPr marL="0" indent="0">
              <a:buNone/>
            </a:pPr>
            <a:r>
              <a:rPr lang="nl-NL" dirty="0">
                <a:latin typeface="Nunito" pitchFamily="2" charset="0"/>
              </a:rPr>
              <a:t>1. Doel van de voorstudie</a:t>
            </a:r>
          </a:p>
          <a:p>
            <a:pPr marL="0" indent="0">
              <a:buNone/>
            </a:pPr>
            <a:r>
              <a:rPr lang="nl-NL" dirty="0">
                <a:latin typeface="Nunito" pitchFamily="2" charset="0"/>
              </a:rPr>
              <a:t>2. Onderzoeksvragen </a:t>
            </a:r>
          </a:p>
          <a:p>
            <a:pPr marL="0" indent="0">
              <a:buNone/>
            </a:pPr>
            <a:r>
              <a:rPr lang="nl-NL" dirty="0">
                <a:latin typeface="Nunito" pitchFamily="2" charset="0"/>
              </a:rPr>
              <a:t>3. Aanpak</a:t>
            </a:r>
          </a:p>
          <a:p>
            <a:pPr marL="0" indent="0">
              <a:buNone/>
            </a:pPr>
            <a:r>
              <a:rPr lang="nl-NL" dirty="0">
                <a:latin typeface="Nunito" pitchFamily="2" charset="0"/>
              </a:rPr>
              <a:t>4. Eerste bevindingen</a:t>
            </a:r>
          </a:p>
          <a:p>
            <a:pPr marL="0" indent="0">
              <a:buNone/>
            </a:pPr>
            <a:r>
              <a:rPr lang="nl-NL" dirty="0">
                <a:latin typeface="Nunito" pitchFamily="2" charset="0"/>
              </a:rPr>
              <a:t>5. Planning</a:t>
            </a:r>
          </a:p>
          <a:p>
            <a:pPr marL="0" indent="0">
              <a:buNone/>
            </a:pPr>
            <a:r>
              <a:rPr lang="nl-NL" dirty="0">
                <a:latin typeface="Nunito" pitchFamily="2" charset="0"/>
              </a:rPr>
              <a:t>6. Vragen en afsluiting</a:t>
            </a:r>
          </a:p>
        </p:txBody>
      </p:sp>
      <p:sp>
        <p:nvSpPr>
          <p:cNvPr id="6" name="Tijdelijke aanduiding voor dianummer 5">
            <a:extLst>
              <a:ext uri="{FF2B5EF4-FFF2-40B4-BE49-F238E27FC236}">
                <a16:creationId xmlns:a16="http://schemas.microsoft.com/office/drawing/2014/main" id="{B426375A-6F94-BD4E-8A5A-A18BC49D9607}"/>
              </a:ext>
            </a:extLst>
          </p:cNvPr>
          <p:cNvSpPr>
            <a:spLocks noGrp="1"/>
          </p:cNvSpPr>
          <p:nvPr>
            <p:ph type="sldNum" sz="quarter" idx="12"/>
          </p:nvPr>
        </p:nvSpPr>
        <p:spPr/>
        <p:txBody>
          <a:bodyPr/>
          <a:lstStyle/>
          <a:p>
            <a:fld id="{AB8C653D-DEAA-4F33-998E-FAD01B65D5E6}" type="slidenum">
              <a:rPr lang="nl-NL" smtClean="0"/>
              <a:t>9</a:t>
            </a:fld>
            <a:endParaRPr lang="nl-NL"/>
          </a:p>
        </p:txBody>
      </p:sp>
      <p:sp>
        <p:nvSpPr>
          <p:cNvPr id="5" name="Tekstvak 4">
            <a:extLst>
              <a:ext uri="{FF2B5EF4-FFF2-40B4-BE49-F238E27FC236}">
                <a16:creationId xmlns:a16="http://schemas.microsoft.com/office/drawing/2014/main" id="{C0721114-9E1C-1876-2B40-4849B0006EB3}"/>
              </a:ext>
            </a:extLst>
          </p:cNvPr>
          <p:cNvSpPr txBox="1"/>
          <p:nvPr/>
        </p:nvSpPr>
        <p:spPr>
          <a:xfrm>
            <a:off x="-95251" y="6172596"/>
            <a:ext cx="2181937" cy="492443"/>
          </a:xfrm>
          <a:prstGeom prst="rect">
            <a:avLst/>
          </a:prstGeom>
          <a:noFill/>
        </p:spPr>
        <p:txBody>
          <a:bodyPr wrap="square">
            <a:spAutoFit/>
          </a:bodyPr>
          <a:lstStyle/>
          <a:p>
            <a:pPr algn="r">
              <a:lnSpc>
                <a:spcPts val="1600"/>
              </a:lnSpc>
              <a:spcBef>
                <a:spcPts val="800"/>
              </a:spcBef>
              <a:spcAft>
                <a:spcPts val="800"/>
              </a:spcAft>
            </a:pP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PPMC Economisch Advies</a:t>
            </a:r>
            <a:b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br>
            <a:r>
              <a:rPr lang="nl-NL" sz="1100" b="1" i="1" dirty="0">
                <a:solidFill>
                  <a:srgbClr val="800000"/>
                </a:solidFill>
                <a:effectLst/>
                <a:latin typeface="Arial" panose="020B0604020202020204" pitchFamily="34" charset="0"/>
                <a:ea typeface="MS Mincho" panose="02020609040205080304" pitchFamily="49" charset="-128"/>
                <a:cs typeface="Times New Roman" panose="02020603050405020304" pitchFamily="18" charset="0"/>
              </a:rPr>
              <a:t>_______________________</a:t>
            </a:r>
            <a:r>
              <a:rPr lang="nl-NL" sz="1100" dirty="0">
                <a:solidFill>
                  <a:srgbClr val="000080"/>
                </a:solidFill>
                <a:effectLst/>
                <a:latin typeface="Calibri" panose="020F0502020204030204" pitchFamily="34" charset="0"/>
                <a:ea typeface="MS Mincho" panose="02020609040205080304" pitchFamily="49" charset="-128"/>
                <a:cs typeface="Times New Roman" panose="02020603050405020304" pitchFamily="18" charset="0"/>
              </a:rPr>
              <a:t> </a:t>
            </a:r>
            <a:endParaRPr lang="nl-NL" sz="1000" dirty="0">
              <a:effectLst/>
              <a:latin typeface="Nunito" pitchFamily="2" charset="0"/>
              <a:ea typeface="SimSun" panose="02010600030101010101" pitchFamily="2" charset="-122"/>
              <a:cs typeface="Times New Roman" panose="02020603050405020304" pitchFamily="18" charset="0"/>
            </a:endParaRPr>
          </a:p>
        </p:txBody>
      </p:sp>
      <p:pic>
        <p:nvPicPr>
          <p:cNvPr id="8" name="Afbeelding 7">
            <a:extLst>
              <a:ext uri="{FF2B5EF4-FFF2-40B4-BE49-F238E27FC236}">
                <a16:creationId xmlns:a16="http://schemas.microsoft.com/office/drawing/2014/main" id="{83386381-9121-06BE-61B3-B16E37522D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663" y="5335365"/>
            <a:ext cx="1250621" cy="729529"/>
          </a:xfrm>
          <a:prstGeom prst="rect">
            <a:avLst/>
          </a:prstGeom>
        </p:spPr>
      </p:pic>
    </p:spTree>
    <p:extLst>
      <p:ext uri="{BB962C8B-B14F-4D97-AF65-F5344CB8AC3E}">
        <p14:creationId xmlns:p14="http://schemas.microsoft.com/office/powerpoint/2010/main" val="411031947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750C8A590A5E343AAB3D70BC7B1F034" ma:contentTypeVersion="19" ma:contentTypeDescription="Een nieuw document maken." ma:contentTypeScope="" ma:versionID="27d7bbdf5a8518aaf1aae80a6f4f01eb">
  <xsd:schema xmlns:xsd="http://www.w3.org/2001/XMLSchema" xmlns:xs="http://www.w3.org/2001/XMLSchema" xmlns:p="http://schemas.microsoft.com/office/2006/metadata/properties" xmlns:ns2="048d30b0-7155-4e34-8945-724a65d7b570" xmlns:ns3="6faaed23-8abf-46d6-9e3b-a82cdc414695" targetNamespace="http://schemas.microsoft.com/office/2006/metadata/properties" ma:root="true" ma:fieldsID="72f351255d6118db5c28515df630ffa6" ns2:_="" ns3:_="">
    <xsd:import namespace="048d30b0-7155-4e34-8945-724a65d7b570"/>
    <xsd:import namespace="6faaed23-8abf-46d6-9e3b-a82cdc41469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Location" minOccurs="0"/>
                <xsd:element ref="ns3:MediaServiceOCR"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8d30b0-7155-4e34-8945-724a65d7b570" elementFormDefault="qualified">
    <xsd:import namespace="http://schemas.microsoft.com/office/2006/documentManagement/types"/>
    <xsd:import namespace="http://schemas.microsoft.com/office/infopath/2007/PartnerControls"/>
    <xsd:element name="SharedWithUsers" ma:index="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6f0db8bd-843b-447c-be08-b20cbcc1602d}" ma:internalName="TaxCatchAll" ma:showField="CatchAllData" ma:web="048d30b0-7155-4e34-8945-724a65d7b57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faaed23-8abf-46d6-9e3b-a82cdc41469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89470f01-6f8e-4980-b95c-7441d955666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faaed23-8abf-46d6-9e3b-a82cdc414695">
      <Terms xmlns="http://schemas.microsoft.com/office/infopath/2007/PartnerControls"/>
    </lcf76f155ced4ddcb4097134ff3c332f>
    <TaxCatchAll xmlns="048d30b0-7155-4e34-8945-724a65d7b570" xsi:nil="true"/>
  </documentManagement>
</p:properties>
</file>

<file path=customXml/itemProps1.xml><?xml version="1.0" encoding="utf-8"?>
<ds:datastoreItem xmlns:ds="http://schemas.openxmlformats.org/officeDocument/2006/customXml" ds:itemID="{B4C14A4A-A389-44E3-9AFF-03D58DF23BAF}"/>
</file>

<file path=customXml/itemProps2.xml><?xml version="1.0" encoding="utf-8"?>
<ds:datastoreItem xmlns:ds="http://schemas.openxmlformats.org/officeDocument/2006/customXml" ds:itemID="{071D8AE8-0B5F-4BDE-B359-3792F819B3A7}"/>
</file>

<file path=customXml/itemProps3.xml><?xml version="1.0" encoding="utf-8"?>
<ds:datastoreItem xmlns:ds="http://schemas.openxmlformats.org/officeDocument/2006/customXml" ds:itemID="{1EB0316E-638F-436D-B8F3-6B253F783150}"/>
</file>

<file path=docProps/app.xml><?xml version="1.0" encoding="utf-8"?>
<Properties xmlns="http://schemas.openxmlformats.org/officeDocument/2006/extended-properties" xmlns:vt="http://schemas.openxmlformats.org/officeDocument/2006/docPropsVTypes">
  <TotalTime>0</TotalTime>
  <Words>1325</Words>
  <Application>Microsoft Office PowerPoint</Application>
  <PresentationFormat>Breedbeeld</PresentationFormat>
  <Paragraphs>200</Paragraphs>
  <Slides>19</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19</vt:i4>
      </vt:variant>
    </vt:vector>
  </HeadingPairs>
  <TitlesOfParts>
    <vt:vector size="25" baseType="lpstr">
      <vt:lpstr>Arial</vt:lpstr>
      <vt:lpstr>Calibri</vt:lpstr>
      <vt:lpstr>Calibri Light</vt:lpstr>
      <vt:lpstr>Nunito</vt:lpstr>
      <vt:lpstr>Wingdings</vt:lpstr>
      <vt:lpstr>Kantoorthema</vt:lpstr>
      <vt:lpstr>  Ketentafel Podiumkunstenfestivals </vt:lpstr>
      <vt:lpstr>Agenda</vt:lpstr>
      <vt:lpstr>1. Doel van de voorstudie  </vt:lpstr>
      <vt:lpstr>Agenda</vt:lpstr>
      <vt:lpstr>2. Onderzoeksvragen  </vt:lpstr>
      <vt:lpstr>2. Onderzoeksvragen (vervolg)  </vt:lpstr>
      <vt:lpstr>Agenda</vt:lpstr>
      <vt:lpstr>3. Aanpak  </vt:lpstr>
      <vt:lpstr>Agenda</vt:lpstr>
      <vt:lpstr>4. Eerste bevindingen Profiel: onderzoeksvraag 1  </vt:lpstr>
      <vt:lpstr>4. Eerste bevindingen Profiel: onderzoeksvraag 2  </vt:lpstr>
      <vt:lpstr>4. Eerste bevindingen Profiel: onderzoeksvraag 3 - binnen/buiten  </vt:lpstr>
      <vt:lpstr>4. Eerste bevindingen Profiel: onderzoeksvraag 3 - gratis/betaald  </vt:lpstr>
      <vt:lpstr>4. Eerste bevindingen Profiel: onderzoeksvraag 3 – omzetgrootteklasse 2024  </vt:lpstr>
      <vt:lpstr>4. Eerste bevindingen Profiel: onderzoeksvraag 3: verenigingen / leden  </vt:lpstr>
      <vt:lpstr>4. Eerste bevindingen Profiel: onderzoeksvraag 3 - diversen  </vt:lpstr>
      <vt:lpstr>4. Eerste bevindingen Beloning: onderzoeksvraag 1  </vt:lpstr>
      <vt:lpstr>Agenda</vt:lpstr>
      <vt:lpstr>Agenda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Fair Pay aan zee?!</dc:title>
  <dc:creator>richard.geukema</dc:creator>
  <cp:lastModifiedBy>Henk Vinken</cp:lastModifiedBy>
  <cp:revision>210</cp:revision>
  <cp:lastPrinted>2024-04-06T10:39:33Z</cp:lastPrinted>
  <dcterms:created xsi:type="dcterms:W3CDTF">2023-04-29T08:14:12Z</dcterms:created>
  <dcterms:modified xsi:type="dcterms:W3CDTF">2025-09-13T10:03:31Z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0x010100F750C8A590A5E343AAB3D70BC7B1F034</vt:lpwstr>
  </property>
</Properties>
</file>